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1" r:id="rId1"/>
  </p:sldMasterIdLst>
  <p:notesMasterIdLst>
    <p:notesMasterId r:id="rId7"/>
  </p:notesMasterIdLst>
  <p:handoutMasterIdLst>
    <p:handoutMasterId r:id="rId8"/>
  </p:handoutMasterIdLst>
  <p:sldIdLst>
    <p:sldId id="256" r:id="rId2"/>
    <p:sldId id="260" r:id="rId3"/>
    <p:sldId id="257" r:id="rId4"/>
    <p:sldId id="258" r:id="rId5"/>
    <p:sldId id="262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7FAB"/>
    <a:srgbClr val="4BA584"/>
    <a:srgbClr val="583080"/>
    <a:srgbClr val="FFFF66"/>
    <a:srgbClr val="9E8765"/>
    <a:srgbClr val="BD7E3F"/>
    <a:srgbClr val="C4874A"/>
    <a:srgbClr val="D2A4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14" autoAdjust="0"/>
    <p:restoredTop sz="90929" autoAdjust="0"/>
  </p:normalViewPr>
  <p:slideViewPr>
    <p:cSldViewPr>
      <p:cViewPr varScale="1">
        <p:scale>
          <a:sx n="100" d="100"/>
          <a:sy n="100" d="100"/>
        </p:scale>
        <p:origin x="2136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832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A0F1B6-21C3-4B89-A11A-1051631F77C3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B90738-EC14-4486-AD6A-04CD8617F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4379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097333-D8FC-4127-9639-E9F9B01BCC99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577A19-FAB5-4097-8FD4-490C9FC79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536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577A19-FAB5-4097-8FD4-490C9FC79B7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552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13" y="0"/>
            <a:ext cx="1676387" cy="6858000"/>
          </a:xfrm>
          <a:prstGeom prst="rect">
            <a:avLst/>
          </a:prstGeom>
          <a:solidFill>
            <a:srgbClr val="207F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Text Placeholder 3"/>
          <p:cNvSpPr txBox="1">
            <a:spLocks/>
          </p:cNvSpPr>
          <p:nvPr userDrawn="1"/>
        </p:nvSpPr>
        <p:spPr>
          <a:xfrm>
            <a:off x="76200" y="228600"/>
            <a:ext cx="1600200" cy="6400800"/>
          </a:xfrm>
          <a:prstGeom prst="rect">
            <a:avLst/>
          </a:prstGeom>
        </p:spPr>
        <p:txBody>
          <a:bodyPr lIns="91440" rIns="91440">
            <a:normAutofit fontScale="77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500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1600" b="1" i="1" kern="1200" baseline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/>
            <a:r>
              <a:rPr lang="en-US" sz="2300" dirty="0">
                <a:latin typeface="+mj-lt"/>
              </a:rPr>
              <a:t>Attitude</a:t>
            </a:r>
          </a:p>
          <a:p>
            <a:pPr fontAlgn="auto"/>
            <a:r>
              <a:rPr lang="en-US" sz="2300" dirty="0">
                <a:latin typeface="+mj-lt"/>
              </a:rPr>
              <a:t>Preparation</a:t>
            </a:r>
          </a:p>
          <a:p>
            <a:pPr fontAlgn="auto"/>
            <a:r>
              <a:rPr lang="en-US" sz="2300" dirty="0">
                <a:latin typeface="+mj-lt"/>
              </a:rPr>
              <a:t>Perseverance</a:t>
            </a:r>
          </a:p>
          <a:p>
            <a:pPr fontAlgn="auto"/>
            <a:r>
              <a:rPr lang="en-US" sz="2300" dirty="0">
                <a:latin typeface="+mj-lt"/>
              </a:rPr>
              <a:t>Respect</a:t>
            </a:r>
          </a:p>
          <a:p>
            <a:pPr fontAlgn="auto"/>
            <a:r>
              <a:rPr lang="en-US" sz="2300" dirty="0">
                <a:latin typeface="+mj-lt"/>
              </a:rPr>
              <a:t>Honesty</a:t>
            </a:r>
          </a:p>
          <a:p>
            <a:pPr fontAlgn="auto"/>
            <a:r>
              <a:rPr lang="en-US" sz="2300" dirty="0">
                <a:latin typeface="+mj-lt"/>
              </a:rPr>
              <a:t>Integrity</a:t>
            </a:r>
          </a:p>
          <a:p>
            <a:pPr fontAlgn="auto"/>
            <a:r>
              <a:rPr lang="en-US" sz="2300" dirty="0">
                <a:latin typeface="+mj-lt"/>
              </a:rPr>
              <a:t>Courage</a:t>
            </a:r>
          </a:p>
          <a:p>
            <a:pPr fontAlgn="auto"/>
            <a:r>
              <a:rPr lang="en-US" sz="2300" dirty="0">
                <a:latin typeface="+mj-lt"/>
              </a:rPr>
              <a:t>Appreciation</a:t>
            </a:r>
          </a:p>
          <a:p>
            <a:pPr fontAlgn="auto"/>
            <a:r>
              <a:rPr lang="en-US" sz="2300" dirty="0">
                <a:latin typeface="+mj-lt"/>
              </a:rPr>
              <a:t>Composure</a:t>
            </a:r>
          </a:p>
          <a:p>
            <a:pPr fontAlgn="auto"/>
            <a:r>
              <a:rPr lang="en-US" sz="2300" dirty="0">
                <a:latin typeface="+mj-lt"/>
              </a:rPr>
              <a:t>Empathy</a:t>
            </a:r>
          </a:p>
          <a:p>
            <a:pPr fontAlgn="auto"/>
            <a:r>
              <a:rPr lang="en-US" sz="2300" dirty="0">
                <a:latin typeface="+mj-lt"/>
              </a:rPr>
              <a:t>Gratitude</a:t>
            </a:r>
          </a:p>
          <a:p>
            <a:pPr fontAlgn="auto"/>
            <a:r>
              <a:rPr lang="en-US" sz="2300" dirty="0">
                <a:latin typeface="+mj-lt"/>
              </a:rPr>
              <a:t>Tolerance</a:t>
            </a:r>
          </a:p>
          <a:p>
            <a:pPr fontAlgn="auto"/>
            <a:r>
              <a:rPr lang="en-US" sz="2300" dirty="0">
                <a:latin typeface="+mj-lt"/>
              </a:rPr>
              <a:t>Sacrifice</a:t>
            </a:r>
          </a:p>
          <a:p>
            <a:pPr fontAlgn="auto"/>
            <a:r>
              <a:rPr lang="en-US" sz="2300" dirty="0">
                <a:latin typeface="+mj-lt"/>
              </a:rPr>
              <a:t>Loyalty</a:t>
            </a:r>
          </a:p>
          <a:p>
            <a:pPr fontAlgn="auto"/>
            <a:r>
              <a:rPr lang="en-US" sz="2300" dirty="0">
                <a:latin typeface="+mj-lt"/>
              </a:rPr>
              <a:t>Responsibility</a:t>
            </a:r>
          </a:p>
          <a:p>
            <a:pPr fontAlgn="auto"/>
            <a:r>
              <a:rPr lang="en-US" sz="2300" dirty="0">
                <a:latin typeface="+mj-lt"/>
              </a:rPr>
              <a:t>Compassion</a:t>
            </a:r>
          </a:p>
          <a:p>
            <a:pPr fontAlgn="auto"/>
            <a:r>
              <a:rPr lang="en-US" sz="2300" dirty="0">
                <a:latin typeface="+mj-lt"/>
              </a:rPr>
              <a:t>Leadership</a:t>
            </a:r>
          </a:p>
          <a:p>
            <a:pPr fontAlgn="auto"/>
            <a:r>
              <a:rPr lang="en-US" sz="2300" dirty="0">
                <a:latin typeface="+mj-lt"/>
              </a:rPr>
              <a:t>Character</a:t>
            </a:r>
          </a:p>
          <a:p>
            <a:pPr fontAlgn="auto"/>
            <a:endParaRPr lang="en-US" dirty="0"/>
          </a:p>
          <a:p>
            <a:pPr fontAlgn="auto"/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1495806" y="152400"/>
            <a:ext cx="7648194" cy="457200"/>
          </a:xfrm>
          <a:prstGeom prst="rect">
            <a:avLst/>
          </a:prstGeom>
          <a:solidFill>
            <a:srgbClr val="207F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0" name="Rectangle 19"/>
          <p:cNvSpPr/>
          <p:nvPr userDrawn="1"/>
        </p:nvSpPr>
        <p:spPr>
          <a:xfrm>
            <a:off x="1628394" y="0"/>
            <a:ext cx="48006" cy="6858000"/>
          </a:xfrm>
          <a:prstGeom prst="rect">
            <a:avLst/>
          </a:prstGeom>
          <a:solidFill>
            <a:srgbClr val="583080"/>
          </a:solidFill>
          <a:ln>
            <a:solidFill>
              <a:srgbClr val="583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6999" y="4698980"/>
            <a:ext cx="2971800" cy="1041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600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13" y="0"/>
            <a:ext cx="1676387" cy="6858000"/>
          </a:xfrm>
          <a:prstGeom prst="rect">
            <a:avLst/>
          </a:prstGeom>
          <a:solidFill>
            <a:srgbClr val="207F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Text Placeholder 3"/>
          <p:cNvSpPr txBox="1">
            <a:spLocks/>
          </p:cNvSpPr>
          <p:nvPr userDrawn="1"/>
        </p:nvSpPr>
        <p:spPr>
          <a:xfrm>
            <a:off x="76200" y="228600"/>
            <a:ext cx="1600200" cy="6400800"/>
          </a:xfrm>
          <a:prstGeom prst="rect">
            <a:avLst/>
          </a:prstGeom>
        </p:spPr>
        <p:txBody>
          <a:bodyPr lIns="91440" rIns="91440">
            <a:normAutofit fontScale="77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500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1600" b="1" i="1" kern="1200" baseline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/>
            <a:r>
              <a:rPr lang="en-US" sz="2300" dirty="0">
                <a:latin typeface="+mj-lt"/>
              </a:rPr>
              <a:t>Attitude</a:t>
            </a:r>
          </a:p>
          <a:p>
            <a:pPr fontAlgn="auto"/>
            <a:r>
              <a:rPr lang="en-US" sz="2300" dirty="0">
                <a:latin typeface="+mj-lt"/>
              </a:rPr>
              <a:t>Preparation</a:t>
            </a:r>
          </a:p>
          <a:p>
            <a:pPr fontAlgn="auto"/>
            <a:r>
              <a:rPr lang="en-US" sz="2300" dirty="0">
                <a:latin typeface="+mj-lt"/>
              </a:rPr>
              <a:t>Perseverance</a:t>
            </a:r>
          </a:p>
          <a:p>
            <a:pPr fontAlgn="auto"/>
            <a:r>
              <a:rPr lang="en-US" sz="2300" dirty="0">
                <a:latin typeface="+mj-lt"/>
              </a:rPr>
              <a:t>Respect</a:t>
            </a:r>
          </a:p>
          <a:p>
            <a:pPr fontAlgn="auto"/>
            <a:r>
              <a:rPr lang="en-US" sz="2300" dirty="0">
                <a:latin typeface="+mj-lt"/>
              </a:rPr>
              <a:t>Honesty</a:t>
            </a:r>
          </a:p>
          <a:p>
            <a:pPr fontAlgn="auto"/>
            <a:r>
              <a:rPr lang="en-US" sz="2300" dirty="0">
                <a:latin typeface="+mj-lt"/>
              </a:rPr>
              <a:t>Integrity</a:t>
            </a:r>
          </a:p>
          <a:p>
            <a:pPr fontAlgn="auto"/>
            <a:r>
              <a:rPr lang="en-US" sz="2300" dirty="0">
                <a:latin typeface="+mj-lt"/>
              </a:rPr>
              <a:t>Courage</a:t>
            </a:r>
          </a:p>
          <a:p>
            <a:pPr fontAlgn="auto"/>
            <a:r>
              <a:rPr lang="en-US" sz="2300" dirty="0">
                <a:latin typeface="+mj-lt"/>
              </a:rPr>
              <a:t>Appreciation</a:t>
            </a:r>
          </a:p>
          <a:p>
            <a:pPr fontAlgn="auto"/>
            <a:r>
              <a:rPr lang="en-US" sz="2300" dirty="0">
                <a:latin typeface="+mj-lt"/>
              </a:rPr>
              <a:t>Composure</a:t>
            </a:r>
          </a:p>
          <a:p>
            <a:pPr fontAlgn="auto"/>
            <a:r>
              <a:rPr lang="en-US" sz="2300" dirty="0">
                <a:latin typeface="+mj-lt"/>
              </a:rPr>
              <a:t>Empathy</a:t>
            </a:r>
          </a:p>
          <a:p>
            <a:pPr fontAlgn="auto"/>
            <a:r>
              <a:rPr lang="en-US" sz="2300" dirty="0">
                <a:latin typeface="+mj-lt"/>
              </a:rPr>
              <a:t>Gratitude</a:t>
            </a:r>
          </a:p>
          <a:p>
            <a:pPr fontAlgn="auto"/>
            <a:r>
              <a:rPr lang="en-US" sz="2300" dirty="0">
                <a:latin typeface="+mj-lt"/>
              </a:rPr>
              <a:t>Tolerance</a:t>
            </a:r>
          </a:p>
          <a:p>
            <a:pPr fontAlgn="auto"/>
            <a:r>
              <a:rPr lang="en-US" sz="2300" dirty="0">
                <a:latin typeface="+mj-lt"/>
              </a:rPr>
              <a:t>Sacrifice</a:t>
            </a:r>
          </a:p>
          <a:p>
            <a:pPr fontAlgn="auto"/>
            <a:r>
              <a:rPr lang="en-US" sz="2300" dirty="0">
                <a:latin typeface="+mj-lt"/>
              </a:rPr>
              <a:t>Loyalty</a:t>
            </a:r>
          </a:p>
          <a:p>
            <a:pPr fontAlgn="auto"/>
            <a:r>
              <a:rPr lang="en-US" sz="2300" dirty="0">
                <a:latin typeface="+mj-lt"/>
              </a:rPr>
              <a:t>Responsibility</a:t>
            </a:r>
          </a:p>
          <a:p>
            <a:pPr fontAlgn="auto"/>
            <a:r>
              <a:rPr lang="en-US" sz="2300" dirty="0">
                <a:latin typeface="+mj-lt"/>
              </a:rPr>
              <a:t>Compassion</a:t>
            </a:r>
          </a:p>
          <a:p>
            <a:pPr fontAlgn="auto"/>
            <a:r>
              <a:rPr lang="en-US" sz="2300" dirty="0">
                <a:latin typeface="+mj-lt"/>
              </a:rPr>
              <a:t>Leadership</a:t>
            </a:r>
          </a:p>
          <a:p>
            <a:pPr fontAlgn="auto"/>
            <a:r>
              <a:rPr lang="en-US" sz="2300" dirty="0">
                <a:latin typeface="+mj-lt"/>
              </a:rPr>
              <a:t>Character</a:t>
            </a:r>
          </a:p>
          <a:p>
            <a:pPr fontAlgn="auto"/>
            <a:endParaRPr lang="en-US" dirty="0"/>
          </a:p>
          <a:p>
            <a:pPr fontAlgn="auto"/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1495806" y="152400"/>
            <a:ext cx="7648194" cy="457200"/>
          </a:xfrm>
          <a:prstGeom prst="rect">
            <a:avLst/>
          </a:prstGeom>
          <a:solidFill>
            <a:srgbClr val="207F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0" name="Rectangle 19"/>
          <p:cNvSpPr/>
          <p:nvPr userDrawn="1"/>
        </p:nvSpPr>
        <p:spPr>
          <a:xfrm>
            <a:off x="1628394" y="0"/>
            <a:ext cx="48006" cy="6858000"/>
          </a:xfrm>
          <a:prstGeom prst="rect">
            <a:avLst/>
          </a:prstGeom>
          <a:solidFill>
            <a:srgbClr val="583080"/>
          </a:solidFill>
          <a:ln>
            <a:solidFill>
              <a:srgbClr val="583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496696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7086600" y="0"/>
            <a:ext cx="2057400" cy="457200"/>
          </a:xfrm>
          <a:prstGeom prst="rect">
            <a:avLst/>
          </a:prstGeom>
          <a:solidFill>
            <a:srgbClr val="207F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1" name="Text Placeholder 2"/>
          <p:cNvSpPr>
            <a:spLocks noGrp="1"/>
          </p:cNvSpPr>
          <p:nvPr>
            <p:ph idx="1"/>
          </p:nvPr>
        </p:nvSpPr>
        <p:spPr>
          <a:xfrm>
            <a:off x="2438400" y="1143000"/>
            <a:ext cx="59563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>
              <a:buClr>
                <a:srgbClr val="207FAB"/>
              </a:buClr>
              <a:buFont typeface="Wingdings 3" panose="05040102010807070707" pitchFamily="18" charset="2"/>
              <a:buChar char=""/>
              <a:defRPr sz="3200"/>
            </a:lvl1pPr>
            <a:lvl2pPr marL="384048" indent="-182880">
              <a:buClr>
                <a:srgbClr val="207FAB"/>
              </a:buClr>
              <a:buFont typeface="Wingdings 3" panose="05040102010807070707" pitchFamily="18" charset="2"/>
              <a:buChar char=""/>
              <a:defRPr sz="2800"/>
            </a:lvl2pPr>
            <a:lvl3pPr>
              <a:buClr>
                <a:srgbClr val="207FAB"/>
              </a:buCl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13" y="0"/>
            <a:ext cx="1676387" cy="6858000"/>
          </a:xfrm>
          <a:prstGeom prst="rect">
            <a:avLst/>
          </a:prstGeom>
          <a:solidFill>
            <a:srgbClr val="207F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Text Placeholder 3"/>
          <p:cNvSpPr txBox="1">
            <a:spLocks/>
          </p:cNvSpPr>
          <p:nvPr userDrawn="1"/>
        </p:nvSpPr>
        <p:spPr>
          <a:xfrm>
            <a:off x="76200" y="228600"/>
            <a:ext cx="1600200" cy="6400800"/>
          </a:xfrm>
          <a:prstGeom prst="rect">
            <a:avLst/>
          </a:prstGeom>
        </p:spPr>
        <p:txBody>
          <a:bodyPr lIns="91440" rIns="91440">
            <a:normAutofit fontScale="77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500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1600" b="1" i="1" kern="1200" baseline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/>
            <a:r>
              <a:rPr lang="en-US" sz="2300" dirty="0">
                <a:latin typeface="+mj-lt"/>
              </a:rPr>
              <a:t>Attitude</a:t>
            </a:r>
          </a:p>
          <a:p>
            <a:pPr fontAlgn="auto"/>
            <a:r>
              <a:rPr lang="en-US" sz="2300" dirty="0">
                <a:latin typeface="+mj-lt"/>
              </a:rPr>
              <a:t>Preparation</a:t>
            </a:r>
          </a:p>
          <a:p>
            <a:pPr fontAlgn="auto"/>
            <a:r>
              <a:rPr lang="en-US" sz="2300" dirty="0">
                <a:latin typeface="+mj-lt"/>
              </a:rPr>
              <a:t>Perseverance</a:t>
            </a:r>
          </a:p>
          <a:p>
            <a:pPr fontAlgn="auto"/>
            <a:r>
              <a:rPr lang="en-US" sz="2300" dirty="0">
                <a:latin typeface="+mj-lt"/>
              </a:rPr>
              <a:t>Respect</a:t>
            </a:r>
          </a:p>
          <a:p>
            <a:pPr fontAlgn="auto"/>
            <a:r>
              <a:rPr lang="en-US" sz="2300" dirty="0">
                <a:latin typeface="+mj-lt"/>
              </a:rPr>
              <a:t>Honesty</a:t>
            </a:r>
          </a:p>
          <a:p>
            <a:pPr fontAlgn="auto"/>
            <a:r>
              <a:rPr lang="en-US" sz="2300" dirty="0">
                <a:latin typeface="+mj-lt"/>
              </a:rPr>
              <a:t>Integrity</a:t>
            </a:r>
          </a:p>
          <a:p>
            <a:pPr fontAlgn="auto"/>
            <a:r>
              <a:rPr lang="en-US" sz="2300" dirty="0">
                <a:latin typeface="+mj-lt"/>
              </a:rPr>
              <a:t>Courage</a:t>
            </a:r>
          </a:p>
          <a:p>
            <a:pPr fontAlgn="auto"/>
            <a:r>
              <a:rPr lang="en-US" sz="2300" dirty="0">
                <a:latin typeface="+mj-lt"/>
              </a:rPr>
              <a:t>Appreciation</a:t>
            </a:r>
          </a:p>
          <a:p>
            <a:pPr fontAlgn="auto"/>
            <a:r>
              <a:rPr lang="en-US" sz="2300" dirty="0">
                <a:latin typeface="+mj-lt"/>
              </a:rPr>
              <a:t>Composure</a:t>
            </a:r>
          </a:p>
          <a:p>
            <a:pPr fontAlgn="auto"/>
            <a:r>
              <a:rPr lang="en-US" sz="2300" dirty="0">
                <a:latin typeface="+mj-lt"/>
              </a:rPr>
              <a:t>Empathy</a:t>
            </a:r>
          </a:p>
          <a:p>
            <a:pPr fontAlgn="auto"/>
            <a:r>
              <a:rPr lang="en-US" sz="2300" dirty="0">
                <a:latin typeface="+mj-lt"/>
              </a:rPr>
              <a:t>Gratitude</a:t>
            </a:r>
          </a:p>
          <a:p>
            <a:pPr fontAlgn="auto"/>
            <a:r>
              <a:rPr lang="en-US" sz="2300" dirty="0">
                <a:latin typeface="+mj-lt"/>
              </a:rPr>
              <a:t>Tolerance</a:t>
            </a:r>
          </a:p>
          <a:p>
            <a:pPr fontAlgn="auto"/>
            <a:r>
              <a:rPr lang="en-US" sz="2300" dirty="0">
                <a:latin typeface="+mj-lt"/>
              </a:rPr>
              <a:t>Sacrifice</a:t>
            </a:r>
          </a:p>
          <a:p>
            <a:pPr fontAlgn="auto"/>
            <a:r>
              <a:rPr lang="en-US" sz="2300" dirty="0">
                <a:latin typeface="+mj-lt"/>
              </a:rPr>
              <a:t>Loyalty</a:t>
            </a:r>
          </a:p>
          <a:p>
            <a:pPr fontAlgn="auto"/>
            <a:r>
              <a:rPr lang="en-US" sz="2300" dirty="0">
                <a:latin typeface="+mj-lt"/>
              </a:rPr>
              <a:t>Responsibility</a:t>
            </a:r>
          </a:p>
          <a:p>
            <a:pPr fontAlgn="auto"/>
            <a:r>
              <a:rPr lang="en-US" sz="2300" dirty="0">
                <a:latin typeface="+mj-lt"/>
              </a:rPr>
              <a:t>Compassion</a:t>
            </a:r>
          </a:p>
          <a:p>
            <a:pPr fontAlgn="auto"/>
            <a:r>
              <a:rPr lang="en-US" sz="2300" dirty="0">
                <a:latin typeface="+mj-lt"/>
              </a:rPr>
              <a:t>Leadership</a:t>
            </a:r>
          </a:p>
          <a:p>
            <a:pPr fontAlgn="auto"/>
            <a:r>
              <a:rPr lang="en-US" sz="2300" dirty="0">
                <a:latin typeface="+mj-lt"/>
              </a:rPr>
              <a:t>Character</a:t>
            </a:r>
          </a:p>
          <a:p>
            <a:pPr fontAlgn="auto"/>
            <a:endParaRPr lang="en-US" dirty="0"/>
          </a:p>
          <a:p>
            <a:pPr fontAlgn="auto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485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  <a:prstGeom prst="rect">
            <a:avLst/>
          </a:prstGeo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/>
          <a:lstStyle/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/>
          <a:lstStyle/>
          <a:p>
            <a:fld id="{98E4DBAA-EFED-4960-83DC-2E1C69B52A78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74290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13" y="0"/>
            <a:ext cx="1676387" cy="6858000"/>
          </a:xfrm>
          <a:prstGeom prst="rect">
            <a:avLst/>
          </a:prstGeom>
          <a:solidFill>
            <a:srgbClr val="207F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 userDrawn="1"/>
        </p:nvSpPr>
        <p:spPr>
          <a:xfrm>
            <a:off x="1495806" y="152400"/>
            <a:ext cx="7648194" cy="457200"/>
          </a:xfrm>
          <a:prstGeom prst="rect">
            <a:avLst/>
          </a:prstGeom>
          <a:solidFill>
            <a:srgbClr val="207F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1628394" y="0"/>
            <a:ext cx="48006" cy="6858000"/>
          </a:xfrm>
          <a:prstGeom prst="rect">
            <a:avLst/>
          </a:prstGeom>
          <a:solidFill>
            <a:srgbClr val="583080"/>
          </a:solidFill>
          <a:ln>
            <a:solidFill>
              <a:srgbClr val="583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Text Placeholder 3"/>
          <p:cNvSpPr txBox="1">
            <a:spLocks/>
          </p:cNvSpPr>
          <p:nvPr userDrawn="1"/>
        </p:nvSpPr>
        <p:spPr>
          <a:xfrm>
            <a:off x="76200" y="228600"/>
            <a:ext cx="1600200" cy="6400800"/>
          </a:xfrm>
          <a:prstGeom prst="rect">
            <a:avLst/>
          </a:prstGeom>
        </p:spPr>
        <p:txBody>
          <a:bodyPr lIns="91440" rIns="91440">
            <a:normAutofit fontScale="77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500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1600" b="1" i="1" kern="1200" baseline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/>
            <a:r>
              <a:rPr lang="en-US" sz="2300" dirty="0">
                <a:latin typeface="+mj-lt"/>
              </a:rPr>
              <a:t>Attitude</a:t>
            </a:r>
          </a:p>
          <a:p>
            <a:pPr fontAlgn="auto"/>
            <a:r>
              <a:rPr lang="en-US" sz="2300" dirty="0">
                <a:latin typeface="+mj-lt"/>
              </a:rPr>
              <a:t>Preparation</a:t>
            </a:r>
          </a:p>
          <a:p>
            <a:pPr fontAlgn="auto"/>
            <a:r>
              <a:rPr lang="en-US" sz="2300" dirty="0">
                <a:latin typeface="+mj-lt"/>
              </a:rPr>
              <a:t>Perseverance</a:t>
            </a:r>
          </a:p>
          <a:p>
            <a:pPr fontAlgn="auto"/>
            <a:r>
              <a:rPr lang="en-US" sz="2300" dirty="0">
                <a:latin typeface="+mj-lt"/>
              </a:rPr>
              <a:t>Respect</a:t>
            </a:r>
          </a:p>
          <a:p>
            <a:pPr fontAlgn="auto"/>
            <a:r>
              <a:rPr lang="en-US" sz="2300" dirty="0">
                <a:latin typeface="+mj-lt"/>
              </a:rPr>
              <a:t>Honesty</a:t>
            </a:r>
          </a:p>
          <a:p>
            <a:pPr fontAlgn="auto"/>
            <a:r>
              <a:rPr lang="en-US" sz="2300" dirty="0">
                <a:latin typeface="+mj-lt"/>
              </a:rPr>
              <a:t>Integrity</a:t>
            </a:r>
          </a:p>
          <a:p>
            <a:pPr fontAlgn="auto"/>
            <a:r>
              <a:rPr lang="en-US" sz="2300" dirty="0">
                <a:latin typeface="+mj-lt"/>
              </a:rPr>
              <a:t>Courage</a:t>
            </a:r>
          </a:p>
          <a:p>
            <a:pPr fontAlgn="auto"/>
            <a:r>
              <a:rPr lang="en-US" sz="2300" dirty="0">
                <a:latin typeface="+mj-lt"/>
              </a:rPr>
              <a:t>Appreciation</a:t>
            </a:r>
          </a:p>
          <a:p>
            <a:pPr fontAlgn="auto"/>
            <a:r>
              <a:rPr lang="en-US" sz="2300" dirty="0">
                <a:latin typeface="+mj-lt"/>
              </a:rPr>
              <a:t>Composure</a:t>
            </a:r>
          </a:p>
          <a:p>
            <a:pPr fontAlgn="auto"/>
            <a:r>
              <a:rPr lang="en-US" sz="2300" dirty="0">
                <a:latin typeface="+mj-lt"/>
              </a:rPr>
              <a:t>Empathy</a:t>
            </a:r>
          </a:p>
          <a:p>
            <a:pPr fontAlgn="auto"/>
            <a:r>
              <a:rPr lang="en-US" sz="2300" dirty="0">
                <a:latin typeface="+mj-lt"/>
              </a:rPr>
              <a:t>Gratitude</a:t>
            </a:r>
          </a:p>
          <a:p>
            <a:pPr fontAlgn="auto"/>
            <a:r>
              <a:rPr lang="en-US" sz="2300" dirty="0">
                <a:latin typeface="+mj-lt"/>
              </a:rPr>
              <a:t>Tolerance</a:t>
            </a:r>
          </a:p>
          <a:p>
            <a:pPr fontAlgn="auto"/>
            <a:r>
              <a:rPr lang="en-US" sz="2300" dirty="0">
                <a:latin typeface="+mj-lt"/>
              </a:rPr>
              <a:t>Sacrifice</a:t>
            </a:r>
          </a:p>
          <a:p>
            <a:pPr fontAlgn="auto"/>
            <a:r>
              <a:rPr lang="en-US" sz="2300" dirty="0">
                <a:latin typeface="+mj-lt"/>
              </a:rPr>
              <a:t>Loyalty</a:t>
            </a:r>
          </a:p>
          <a:p>
            <a:pPr fontAlgn="auto"/>
            <a:r>
              <a:rPr lang="en-US" sz="2300" dirty="0">
                <a:latin typeface="+mj-lt"/>
              </a:rPr>
              <a:t>Responsibility</a:t>
            </a:r>
          </a:p>
          <a:p>
            <a:pPr fontAlgn="auto"/>
            <a:r>
              <a:rPr lang="en-US" sz="2300" dirty="0">
                <a:latin typeface="+mj-lt"/>
              </a:rPr>
              <a:t>Compassion</a:t>
            </a:r>
          </a:p>
          <a:p>
            <a:pPr fontAlgn="auto"/>
            <a:r>
              <a:rPr lang="en-US" sz="2300" dirty="0">
                <a:latin typeface="+mj-lt"/>
              </a:rPr>
              <a:t>Leadership</a:t>
            </a:r>
          </a:p>
          <a:p>
            <a:pPr fontAlgn="auto"/>
            <a:r>
              <a:rPr lang="en-US" sz="2300" dirty="0">
                <a:latin typeface="+mj-lt"/>
              </a:rPr>
              <a:t>Character</a:t>
            </a:r>
          </a:p>
          <a:p>
            <a:pPr fontAlgn="auto"/>
            <a:endParaRPr lang="en-US" dirty="0"/>
          </a:p>
          <a:p>
            <a:pPr fontAlgn="auto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112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4" r:id="rId1"/>
    <p:sldLayoutId id="2147483986" r:id="rId2"/>
    <p:sldLayoutId id="2147483985" r:id="rId3"/>
    <p:sldLayoutId id="2147483980" r:id="rId4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haracterandleadership.com/category/blog/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1600200" y="852487"/>
            <a:ext cx="75438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6000" b="1" dirty="0">
                <a:solidFill>
                  <a:schemeClr val="bg2">
                    <a:lumMod val="50000"/>
                  </a:schemeClr>
                </a:solidFill>
                <a:latin typeface="Candara" panose="020E0502030303020204" pitchFamily="34" charset="0"/>
              </a:rPr>
              <a:t>POSITIVE  ATTITUDE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1600200" y="2295378"/>
            <a:ext cx="7543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Gulim" panose="020B0600000101010101" pitchFamily="34" charset="-127"/>
                <a:cs typeface="Times New Roman" charset="0"/>
              </a:rPr>
              <a:t>Approaching every day with enthusiasm, confidence and a </a:t>
            </a:r>
            <a:br>
              <a:rPr lang="en-US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Gulim" panose="020B0600000101010101" pitchFamily="34" charset="-127"/>
                <a:cs typeface="Times New Roman" charset="0"/>
              </a:rPr>
            </a:br>
            <a:r>
              <a:rPr lang="en-US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Gulim" panose="020B0600000101010101" pitchFamily="34" charset="-127"/>
                <a:cs typeface="Times New Roman" charset="0"/>
              </a:rPr>
              <a:t>positive outlook</a:t>
            </a:r>
            <a:endParaRPr lang="en-US" altLang="en-US" sz="32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  <a:ea typeface="Gulim" panose="020B0600000101010101" pitchFamily="34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76400" y="1524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j-lt"/>
              </a:rPr>
              <a:t>Unit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/>
      <p:bldP spid="206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1600200" y="2057400"/>
            <a:ext cx="75438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altLang="en-US" sz="4800" b="1" dirty="0"/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1752600" y="367880"/>
            <a:ext cx="7391400" cy="6517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2300" b="1" dirty="0">
                <a:solidFill>
                  <a:srgbClr val="207FAB"/>
                </a:solidFill>
                <a:latin typeface="Century Gothic" panose="020B0502020202020204" pitchFamily="34" charset="0"/>
              </a:rPr>
              <a:t>Unit 1 Lesson Plans</a:t>
            </a:r>
            <a:endParaRPr lang="en-US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Candara" panose="020E0502030303020204" pitchFamily="34" charset="0"/>
            </a:endParaRPr>
          </a:p>
          <a:p>
            <a:pPr marL="800100" lvl="1" indent="-342900">
              <a:spcBef>
                <a:spcPct val="50000"/>
              </a:spcBef>
              <a:buClr>
                <a:srgbClr val="207FAB"/>
              </a:buClr>
              <a:buFont typeface="Wingdings" panose="05000000000000000000" pitchFamily="2" charset="2"/>
              <a:buChar char="Ø"/>
            </a:pP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Student Definition</a:t>
            </a:r>
          </a:p>
          <a:p>
            <a:pPr marL="800100" lvl="1" indent="-342900">
              <a:spcBef>
                <a:spcPct val="50000"/>
              </a:spcBef>
              <a:buClr>
                <a:srgbClr val="207FAB"/>
              </a:buClr>
              <a:buFont typeface="Wingdings" panose="05000000000000000000" pitchFamily="2" charset="2"/>
              <a:buChar char="Ø"/>
            </a:pP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Quote Exercise “Whether you think you can…”</a:t>
            </a:r>
          </a:p>
          <a:p>
            <a:pPr marL="800100" lvl="1" indent="-342900">
              <a:spcBef>
                <a:spcPct val="50000"/>
              </a:spcBef>
              <a:buClr>
                <a:srgbClr val="207FAB"/>
              </a:buClr>
              <a:buFont typeface="Wingdings" panose="05000000000000000000" pitchFamily="2" charset="2"/>
              <a:buChar char="Ø"/>
            </a:pP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Ethical Dilemma – Character</a:t>
            </a:r>
          </a:p>
          <a:p>
            <a:pPr marL="800100" lvl="1" indent="-342900">
              <a:spcBef>
                <a:spcPct val="50000"/>
              </a:spcBef>
              <a:buClr>
                <a:srgbClr val="207FAB"/>
              </a:buClr>
              <a:buFont typeface="Wingdings" panose="05000000000000000000" pitchFamily="2" charset="2"/>
              <a:buChar char="Ø"/>
            </a:pP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Lecture: Introduction of class, format and expectations </a:t>
            </a:r>
          </a:p>
          <a:p>
            <a:pPr marL="800100" lvl="1" indent="-342900">
              <a:spcBef>
                <a:spcPct val="50000"/>
              </a:spcBef>
              <a:buClr>
                <a:srgbClr val="207FAB"/>
              </a:buClr>
              <a:buFont typeface="Wingdings" panose="05000000000000000000" pitchFamily="2" charset="2"/>
              <a:buChar char="Ø"/>
            </a:pP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Scenes &amp; questions from </a:t>
            </a:r>
            <a:r>
              <a:rPr lang="en-US" altLang="en-US" sz="2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Cinderella Man</a:t>
            </a:r>
            <a:endParaRPr lang="en-US" altLang="en-US" sz="2000" b="1" i="1" dirty="0">
              <a:solidFill>
                <a:schemeClr val="tx1">
                  <a:lumMod val="75000"/>
                  <a:lumOff val="25000"/>
                </a:schemeClr>
              </a:solidFill>
              <a:latin typeface="Candara" panose="020E0502030303020204" pitchFamily="34" charset="0"/>
            </a:endParaRPr>
          </a:p>
          <a:p>
            <a:pPr marL="800100" lvl="1" indent="-342900">
              <a:spcBef>
                <a:spcPct val="50000"/>
              </a:spcBef>
              <a:buClr>
                <a:srgbClr val="207FAB"/>
              </a:buClr>
              <a:buFont typeface="Wingdings" panose="05000000000000000000" pitchFamily="2" charset="2"/>
              <a:buChar char="Ø"/>
            </a:pP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Role Model Chapters – Mattie Stepanek &amp; Pete Frates</a:t>
            </a:r>
          </a:p>
          <a:p>
            <a:pPr marL="800100" lvl="1" indent="-342900">
              <a:spcBef>
                <a:spcPct val="50000"/>
              </a:spcBef>
              <a:buClr>
                <a:srgbClr val="207FAB"/>
              </a:buClr>
              <a:buFont typeface="Wingdings" panose="05000000000000000000" pitchFamily="2" charset="2"/>
              <a:buChar char="Ø"/>
            </a:pP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Basic Skill – Business Handshake &amp; Body Language</a:t>
            </a:r>
          </a:p>
          <a:p>
            <a:pPr marL="800100" lvl="1" indent="-342900">
              <a:spcBef>
                <a:spcPct val="50000"/>
              </a:spcBef>
              <a:buClr>
                <a:srgbClr val="207FAB"/>
              </a:buClr>
              <a:buFont typeface="Wingdings" panose="05000000000000000000" pitchFamily="2" charset="2"/>
              <a:buChar char="Ø"/>
            </a:pP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Online Blog – </a:t>
            </a:r>
            <a:r>
              <a:rPr lang="en-US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  <a:hlinkClick r:id="rId2"/>
              </a:rPr>
              <a:t>https://characterandleadership.com/category/blog/</a:t>
            </a:r>
            <a:endParaRPr lang="en-US" altLang="en-US" sz="1800" dirty="0">
              <a:solidFill>
                <a:schemeClr val="tx1">
                  <a:lumMod val="75000"/>
                  <a:lumOff val="25000"/>
                </a:schemeClr>
              </a:solidFill>
              <a:latin typeface="Candara" panose="020E0502030303020204" pitchFamily="34" charset="0"/>
            </a:endParaRPr>
          </a:p>
          <a:p>
            <a:pPr marL="800100" lvl="1" indent="-342900">
              <a:spcBef>
                <a:spcPct val="50000"/>
              </a:spcBef>
              <a:buClr>
                <a:srgbClr val="207FAB"/>
              </a:buClr>
              <a:buFont typeface="Wingdings" panose="05000000000000000000" pitchFamily="2" charset="2"/>
              <a:buChar char="Ø"/>
            </a:pP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Leadership Exercise – Ball Sharing</a:t>
            </a:r>
          </a:p>
          <a:p>
            <a:pPr marL="800100" lvl="1" indent="-342900">
              <a:spcBef>
                <a:spcPct val="50000"/>
              </a:spcBef>
              <a:buClr>
                <a:srgbClr val="207FAB"/>
              </a:buClr>
              <a:buFont typeface="Wingdings" panose="05000000000000000000" pitchFamily="2" charset="2"/>
              <a:buChar char="Ø"/>
            </a:pP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Leadership Principle  – Character First, Leadership Second</a:t>
            </a:r>
          </a:p>
          <a:p>
            <a:pPr marL="800100" lvl="1" indent="-342900">
              <a:spcBef>
                <a:spcPct val="50000"/>
              </a:spcBef>
              <a:buClr>
                <a:srgbClr val="207FAB"/>
              </a:buClr>
              <a:buFont typeface="Wingdings" panose="05000000000000000000" pitchFamily="2" charset="2"/>
              <a:buChar char="Ø"/>
            </a:pP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Writing Assignment: Attitude, Respect &amp; Expectations</a:t>
            </a:r>
          </a:p>
          <a:p>
            <a:pPr marL="800100" lvl="1" indent="-342900">
              <a:spcBef>
                <a:spcPct val="50000"/>
              </a:spcBef>
              <a:buClr>
                <a:srgbClr val="207FAB"/>
              </a:buClr>
              <a:buFont typeface="Wingdings" panose="05000000000000000000" pitchFamily="2" charset="2"/>
              <a:buChar char="Ø"/>
            </a:pP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Complete WWW video assignment on Positive Attitude</a:t>
            </a:r>
          </a:p>
          <a:p>
            <a:pPr lvl="1" algn="ctr">
              <a:spcBef>
                <a:spcPct val="50000"/>
              </a:spcBef>
              <a:buClr>
                <a:srgbClr val="207FAB"/>
              </a:buClr>
            </a:pP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   </a:t>
            </a:r>
            <a:r>
              <a:rPr lang="en-US" altLang="en-US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 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010400" y="0"/>
            <a:ext cx="21754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+mj-lt"/>
              </a:rPr>
              <a:t>Positive Attitude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 autoUpdateAnimBg="0"/>
      <p:bldP spid="6154" grpId="0" uiExpand="1" build="allAtOnce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1600200" y="2057400"/>
            <a:ext cx="7543800" cy="3386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800" b="1" i="1" dirty="0">
                <a:solidFill>
                  <a:schemeClr val="bg2">
                    <a:lumMod val="50000"/>
                  </a:schemeClr>
                </a:solidFill>
              </a:rPr>
              <a:t>“Whether you think you can, or you think you can’t – you’re right.”</a:t>
            </a:r>
          </a:p>
          <a:p>
            <a:pPr algn="ctr">
              <a:spcBef>
                <a:spcPct val="50000"/>
              </a:spcBef>
            </a:pPr>
            <a:r>
              <a:rPr lang="en-US" altLang="en-US" sz="4800" b="1" dirty="0">
                <a:solidFill>
                  <a:schemeClr val="bg2">
                    <a:lumMod val="50000"/>
                  </a:schemeClr>
                </a:solidFill>
              </a:rPr>
              <a:t>-Henry Ford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010400" y="0"/>
            <a:ext cx="21754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+mj-lt"/>
              </a:rPr>
              <a:t>Positive Attitude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905000" y="152400"/>
            <a:ext cx="7010400" cy="1345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75000"/>
              </a:lnSpc>
              <a:spcBef>
                <a:spcPct val="50000"/>
              </a:spcBef>
            </a:pPr>
            <a:r>
              <a:rPr lang="en-US" altLang="en-US" sz="5400" b="1" dirty="0">
                <a:solidFill>
                  <a:schemeClr val="bg2">
                    <a:lumMod val="50000"/>
                  </a:schemeClr>
                </a:solidFill>
              </a:rPr>
              <a:t>MATTIE       STEPANEK</a:t>
            </a:r>
          </a:p>
        </p:txBody>
      </p:sp>
      <p:pic>
        <p:nvPicPr>
          <p:cNvPr id="4111" name="Picture 15" descr="Matti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488180"/>
            <a:ext cx="2776538" cy="35239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4" name="TextBox 13"/>
          <p:cNvSpPr txBox="1"/>
          <p:nvPr/>
        </p:nvSpPr>
        <p:spPr>
          <a:xfrm>
            <a:off x="7010400" y="0"/>
            <a:ext cx="21754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+mj-lt"/>
              </a:rPr>
              <a:t>Positive Attitude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6B67281-8F43-9DAA-2F48-2A8D29AE0348}"/>
              </a:ext>
            </a:extLst>
          </p:cNvPr>
          <p:cNvSpPr txBox="1"/>
          <p:nvPr/>
        </p:nvSpPr>
        <p:spPr>
          <a:xfrm>
            <a:off x="1714500" y="5103674"/>
            <a:ext cx="7391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 i="1" dirty="0">
                <a:solidFill>
                  <a:schemeClr val="bg2">
                    <a:lumMod val="50000"/>
                  </a:schemeClr>
                </a:solidFill>
              </a:rPr>
              <a:t>“The disease is a curse at first sight, but I wouldn’t be me without it. I haven’t given up. I don’t sit in the corner and cry about my life. I thank God for life. I make the fullest of it.”</a:t>
            </a:r>
            <a:r>
              <a:rPr lang="en-US" altLang="en-US" sz="36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914525" y="485180"/>
            <a:ext cx="7010400" cy="722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75000"/>
              </a:lnSpc>
              <a:spcBef>
                <a:spcPct val="50000"/>
              </a:spcBef>
            </a:pPr>
            <a:r>
              <a:rPr lang="en-US" altLang="en-US" sz="5400" b="1" dirty="0">
                <a:solidFill>
                  <a:schemeClr val="bg2">
                    <a:lumMod val="50000"/>
                  </a:schemeClr>
                </a:solidFill>
              </a:rPr>
              <a:t>Pete Frates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010400" y="0"/>
            <a:ext cx="21754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+mj-lt"/>
              </a:rPr>
              <a:t>Positive Attitude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6B67281-8F43-9DAA-2F48-2A8D29AE0348}"/>
              </a:ext>
            </a:extLst>
          </p:cNvPr>
          <p:cNvSpPr txBox="1"/>
          <p:nvPr/>
        </p:nvSpPr>
        <p:spPr>
          <a:xfrm>
            <a:off x="1752600" y="5417314"/>
            <a:ext cx="739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 i="1" dirty="0">
                <a:solidFill>
                  <a:schemeClr val="bg2">
                    <a:lumMod val="50000"/>
                  </a:schemeClr>
                </a:solidFill>
              </a:rPr>
              <a:t>“I’m going to change the face of this unacceptable situation of ALS. We’re going to move the needle and raise money to fight.”</a:t>
            </a:r>
            <a:endParaRPr lang="en-US" altLang="en-US" sz="3600" b="1" i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Picture 3" descr="A group of people pouring water on a person's head&#10;&#10;Description automatically generated">
            <a:extLst>
              <a:ext uri="{FF2B5EF4-FFF2-40B4-BE49-F238E27FC236}">
                <a16:creationId xmlns:a16="http://schemas.microsoft.com/office/drawing/2014/main" id="{D772960D-F212-D6B3-DF2F-6DA9AB976F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1737" y="1295400"/>
            <a:ext cx="7113188" cy="4001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605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 autoUpdateAnimBg="0"/>
    </p:bldLst>
  </p:timing>
</p:sld>
</file>

<file path=ppt/theme/theme1.xml><?xml version="1.0" encoding="utf-8"?>
<a:theme xmlns:a="http://schemas.openxmlformats.org/drawingml/2006/main" name="CDL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4816</TotalTime>
  <Words>215</Words>
  <Application>Microsoft Office PowerPoint</Application>
  <PresentationFormat>On-screen Show (4:3)</PresentationFormat>
  <Paragraphs>28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Calibri</vt:lpstr>
      <vt:lpstr>Calibri Light</vt:lpstr>
      <vt:lpstr>Candara</vt:lpstr>
      <vt:lpstr>Century Gothic</vt:lpstr>
      <vt:lpstr>Times New Roman</vt:lpstr>
      <vt:lpstr>Wingdings</vt:lpstr>
      <vt:lpstr>Wingdings 3</vt:lpstr>
      <vt:lpstr>CDL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Springhouse Farm Court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Power User</dc:creator>
  <cp:lastModifiedBy>Joseph Hoedel</cp:lastModifiedBy>
  <cp:revision>74</cp:revision>
  <dcterms:created xsi:type="dcterms:W3CDTF">2005-01-18T01:46:54Z</dcterms:created>
  <dcterms:modified xsi:type="dcterms:W3CDTF">2023-09-25T17:13:45Z</dcterms:modified>
</cp:coreProperties>
</file>