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AA3"/>
    <a:srgbClr val="9E8765"/>
    <a:srgbClr val="BD7E3F"/>
    <a:srgbClr val="C4874A"/>
    <a:srgbClr val="D2A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03" autoAdjust="0"/>
    <p:restoredTop sz="90929"/>
  </p:normalViewPr>
  <p:slideViewPr>
    <p:cSldViewPr>
      <p:cViewPr varScale="1">
        <p:scale>
          <a:sx n="100" d="100"/>
          <a:sy n="100" d="100"/>
        </p:scale>
        <p:origin x="2484" y="9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689862-EF65-1124-991F-4A3E7FD90857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208F47E-BDFD-EAC7-3AF3-F680DE3BA191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24A6D-E795-9A02-0C42-4B1EED991D0A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DE8B1-2874-D065-9239-BAA0C939E636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0CCF343-DE7E-9FA5-2447-BC39FC8DE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699000"/>
            <a:ext cx="297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14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E7CCE-5D91-0E5B-3D97-CC50C6F82BCA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EC6FAF1-24F1-00BC-46A1-1B4FA48AB9A3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7A3B0E-4227-F2C7-CAD0-62E2227D20CC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42ED1F-B13F-DCCE-3A9B-FDEF0A7ACE4A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170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0D10DA-F693-D5D5-0B28-AD5A8A64370A}"/>
              </a:ext>
            </a:extLst>
          </p:cNvPr>
          <p:cNvSpPr/>
          <p:nvPr/>
        </p:nvSpPr>
        <p:spPr>
          <a:xfrm>
            <a:off x="7086600" y="0"/>
            <a:ext cx="2057400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0B7EE8-D8C4-5ACF-7AB0-76D31C8804AA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64EBC-CED0-CC54-C1FE-E4BEDB5FE9BA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2438400" y="1143000"/>
            <a:ext cx="59563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>
              <a:buClr>
                <a:srgbClr val="207FAB"/>
              </a:buClr>
              <a:buFont typeface="Wingdings 3" panose="05040102010807070707" pitchFamily="18" charset="2"/>
              <a:buChar char=""/>
              <a:defRPr sz="3200"/>
            </a:lvl1pPr>
            <a:lvl2pPr marL="384048" indent="-182880">
              <a:buClr>
                <a:srgbClr val="207FAB"/>
              </a:buClr>
              <a:buFont typeface="Wingdings 3" panose="05040102010807070707" pitchFamily="18" charset="2"/>
              <a:buChar char=""/>
              <a:defRPr sz="2800"/>
            </a:lvl2pPr>
            <a:lvl3pPr>
              <a:buClr>
                <a:srgbClr val="207FAB"/>
              </a:buCl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8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E23456-31FD-9EED-3850-F43C486D12A0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35AE77-7975-F2D4-C7E6-0E555BCAAA21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BBB2B85-5348-3442-1B5D-BEE9063D9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D9999CA-C7FE-D767-FA4B-87AE9861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D66C09D-CAB2-BC0E-7882-34F6D114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3EBC7DA-B3E9-402B-BA98-128761467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87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CAC16E9D-89C5-65D2-5B9F-81BFB915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1CFCA32E-A8D6-1E57-9C96-B52BCB0B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F731C1BB-F058-28EA-8BFF-8F852F3E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D4856EE-6CB2-4793-9068-1857D3C9B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35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30C62A5-453C-F598-E19E-2A0D9E182254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7A8ACA-1047-EBE5-054F-A47C503FE016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5F416-53E2-EBF7-8ADA-CE1EBEFAB178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1204C23-002A-C220-CBA1-838A42E8755B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haracterandleadership.com/category/blo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>
            <a:extLst>
              <a:ext uri="{FF2B5EF4-FFF2-40B4-BE49-F238E27FC236}">
                <a16:creationId xmlns:a16="http://schemas.microsoft.com/office/drawing/2014/main" id="{9AC90870-E1E2-894B-1A3A-168889DC7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665163"/>
            <a:ext cx="75438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88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TOLERANCE</a:t>
            </a: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7A88B0AC-41C4-5344-C37D-7903D9E34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2209800"/>
            <a:ext cx="75438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To understand and embrace people from different backgrounds and those who have different beliefs; not judging others based </a:t>
            </a:r>
            <a:b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on superficial qualities</a:t>
            </a: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E7DA14-0009-5B8E-C806-B949015EF6F3}"/>
              </a:ext>
            </a:extLst>
          </p:cNvPr>
          <p:cNvSpPr txBox="1"/>
          <p:nvPr/>
        </p:nvSpPr>
        <p:spPr>
          <a:xfrm>
            <a:off x="1600200" y="152400"/>
            <a:ext cx="753268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Unit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>
            <a:extLst>
              <a:ext uri="{FF2B5EF4-FFF2-40B4-BE49-F238E27FC236}">
                <a16:creationId xmlns:a16="http://schemas.microsoft.com/office/drawing/2014/main" id="{5CF947FF-975E-66A7-B421-A4FC296FA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800" b="1"/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9FDCDBD5-2C06-D3F1-C27A-F6446EC0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9100"/>
            <a:ext cx="7162800" cy="55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en-US" sz="23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Unit 12 Lesson Plans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Student Definition - Tolerance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Quote Exercise – “I have a dream that…”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Ethical Dilemma – What if your best friend was gay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Lecture: Cultural Competence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Scenes &amp; questions from 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Remember the Titans</a:t>
            </a:r>
            <a:endParaRPr lang="en-US" alt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Role Model Chapter – Arthur Ashe &amp; Billie Jean King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Basic Skill – Performing Random Acts of Kindness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Online Blog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hlinkClick r:id="rId2"/>
              </a:rPr>
              <a:t>characterandleadership.com/category/blog/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Principle #12 – Leadership is Relational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Writing Assignment: Personal Views on Discrimination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Contribute to  WWW “Tolerance” assignment 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D5F5DA8C-8061-8DDE-92F9-77C71AAD8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-11113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  <p:bldP spid="615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>
            <a:extLst>
              <a:ext uri="{FF2B5EF4-FFF2-40B4-BE49-F238E27FC236}">
                <a16:creationId xmlns:a16="http://schemas.microsoft.com/office/drawing/2014/main" id="{51997696-35C1-242A-1E5D-CB4E35EE3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95400"/>
            <a:ext cx="75438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i="1" dirty="0">
                <a:solidFill>
                  <a:schemeClr val="bg2">
                    <a:lumMod val="50000"/>
                  </a:schemeClr>
                </a:solidFill>
              </a:rPr>
              <a:t>“I have a dream that my four little children will one day live in a nation where they will not be judged by the color of their skin, but by the content of their character.”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-Martin Luther King, Jr.</a:t>
            </a:r>
          </a:p>
        </p:txBody>
      </p:sp>
      <p:sp>
        <p:nvSpPr>
          <p:cNvPr id="9219" name="TextBox 2">
            <a:extLst>
              <a:ext uri="{FF2B5EF4-FFF2-40B4-BE49-F238E27FC236}">
                <a16:creationId xmlns:a16="http://schemas.microsoft.com/office/drawing/2014/main" id="{3A1E6E58-0D9C-9BEE-9A5B-6AB5BBE00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-11113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>
            <a:extLst>
              <a:ext uri="{FF2B5EF4-FFF2-40B4-BE49-F238E27FC236}">
                <a16:creationId xmlns:a16="http://schemas.microsoft.com/office/drawing/2014/main" id="{6769B056-584A-DDB7-633B-A5C3AB936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800" b="1"/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4622C4E6-480E-7000-34DF-A25BDC1A0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7467600" cy="86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6600" b="1" dirty="0">
                <a:solidFill>
                  <a:schemeClr val="bg2">
                    <a:lumMod val="50000"/>
                  </a:schemeClr>
                </a:solidFill>
              </a:rPr>
              <a:t>ARTHUR ASHE</a:t>
            </a:r>
          </a:p>
        </p:txBody>
      </p:sp>
      <p:sp>
        <p:nvSpPr>
          <p:cNvPr id="10245" name="TextBox 4">
            <a:extLst>
              <a:ext uri="{FF2B5EF4-FFF2-40B4-BE49-F238E27FC236}">
                <a16:creationId xmlns:a16="http://schemas.microsoft.com/office/drawing/2014/main" id="{B0F48578-9C3B-9B90-6399-0F17A03F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-11113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Tolerance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1B727D-9A20-47CA-8421-4C8868983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00200"/>
            <a:ext cx="2159730" cy="3183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FF033E-B2F3-8433-BD5D-38BD37242BCD}"/>
              </a:ext>
            </a:extLst>
          </p:cNvPr>
          <p:cNvSpPr txBox="1"/>
          <p:nvPr/>
        </p:nvSpPr>
        <p:spPr>
          <a:xfrm>
            <a:off x="2209800" y="5257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i="1" dirty="0">
                <a:solidFill>
                  <a:schemeClr val="bg2">
                    <a:lumMod val="50000"/>
                  </a:schemeClr>
                </a:solidFill>
              </a:rPr>
              <a:t>“In the end, I am not black or white, nor even for the United States of America, but for the whole of humanity… My humanity comes first.”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utoUpdateAnimBg="0"/>
      <p:bldP spid="41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>
            <a:extLst>
              <a:ext uri="{FF2B5EF4-FFF2-40B4-BE49-F238E27FC236}">
                <a16:creationId xmlns:a16="http://schemas.microsoft.com/office/drawing/2014/main" id="{6769B056-584A-DDB7-633B-A5C3AB936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800" b="1"/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4622C4E6-480E-7000-34DF-A25BDC1A0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"/>
            <a:ext cx="7467600" cy="86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6600" b="1" dirty="0">
                <a:solidFill>
                  <a:schemeClr val="bg2">
                    <a:lumMod val="50000"/>
                  </a:schemeClr>
                </a:solidFill>
              </a:rPr>
              <a:t>Billie Jean King</a:t>
            </a:r>
          </a:p>
        </p:txBody>
      </p:sp>
      <p:sp>
        <p:nvSpPr>
          <p:cNvPr id="10245" name="TextBox 4">
            <a:extLst>
              <a:ext uri="{FF2B5EF4-FFF2-40B4-BE49-F238E27FC236}">
                <a16:creationId xmlns:a16="http://schemas.microsoft.com/office/drawing/2014/main" id="{B0F48578-9C3B-9B90-6399-0F17A03F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-11113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Tolerance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F033E-B2F3-8433-BD5D-38BD37242BCD}"/>
              </a:ext>
            </a:extLst>
          </p:cNvPr>
          <p:cNvSpPr txBox="1"/>
          <p:nvPr/>
        </p:nvSpPr>
        <p:spPr>
          <a:xfrm>
            <a:off x="2209800" y="52578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i="1" dirty="0">
                <a:solidFill>
                  <a:schemeClr val="bg2">
                    <a:lumMod val="50000"/>
                  </a:schemeClr>
                </a:solidFill>
              </a:rPr>
              <a:t>“It’s just really important that we start celebrating</a:t>
            </a:r>
          </a:p>
          <a:p>
            <a:pPr algn="ctr"/>
            <a:r>
              <a:rPr lang="en-US" altLang="en-US" sz="2400" b="1" i="1" dirty="0">
                <a:solidFill>
                  <a:schemeClr val="bg2">
                    <a:lumMod val="50000"/>
                  </a:schemeClr>
                </a:solidFill>
              </a:rPr>
              <a:t>our differences. Let’s start tolerating first, but</a:t>
            </a:r>
          </a:p>
          <a:p>
            <a:pPr algn="ctr"/>
            <a:r>
              <a:rPr lang="en-US" altLang="en-US" sz="2400" b="1" i="1" dirty="0">
                <a:solidFill>
                  <a:schemeClr val="bg2">
                    <a:lumMod val="50000"/>
                  </a:schemeClr>
                </a:solidFill>
              </a:rPr>
              <a:t>then we need to celebrate our differences.”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9D6B7-F073-F098-6FF7-FE673ED63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477981"/>
            <a:ext cx="2590800" cy="33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utoUpdateAnimBg="0"/>
      <p:bldP spid="41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>
            <a:extLst>
              <a:ext uri="{FF2B5EF4-FFF2-40B4-BE49-F238E27FC236}">
                <a16:creationId xmlns:a16="http://schemas.microsoft.com/office/drawing/2014/main" id="{E65F285B-F229-EC50-669C-4DCC25CC2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800" b="1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3D45CCBB-153A-A56C-CBC5-FF337C678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83419"/>
            <a:ext cx="74676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5400" b="1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RTHUR </a:t>
            </a:r>
            <a:r>
              <a:rPr lang="en-US" altLang="en-US" sz="5400" b="1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SHE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F8FB8557-5CE9-C7AF-6808-14F4D04CA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9556"/>
            <a:ext cx="71628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Arthur Ashe was a professional tennis player in the 1960s and 1970s.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He grew up in Richmond, Virginia and due to segregation, was not permitted to play tennis with white children.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Arthur Ashe became the first black male to win the U.S. Open.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Arthur Ashe became infected with the AIDS virus during a blood transfusion in 1983.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He gave this new disease a face and helped         educate the public before his death in 1993</a:t>
            </a:r>
          </a:p>
        </p:txBody>
      </p:sp>
      <p:pic>
        <p:nvPicPr>
          <p:cNvPr id="5138" name="Picture 18" descr="Ashe">
            <a:extLst>
              <a:ext uri="{FF2B5EF4-FFF2-40B4-BE49-F238E27FC236}">
                <a16:creationId xmlns:a16="http://schemas.microsoft.com/office/drawing/2014/main" id="{E2FD326E-EB11-8DB8-B488-139E89C7A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257800"/>
            <a:ext cx="106045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70" name="TextBox 11">
            <a:extLst>
              <a:ext uri="{FF2B5EF4-FFF2-40B4-BE49-F238E27FC236}">
                <a16:creationId xmlns:a16="http://schemas.microsoft.com/office/drawing/2014/main" id="{E4F6E73A-ABE1-DCE4-BFE9-2F1A71A4E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-11113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28" grpId="0" autoUpdateAnimBg="0"/>
      <p:bldP spid="513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>
            <a:extLst>
              <a:ext uri="{FF2B5EF4-FFF2-40B4-BE49-F238E27FC236}">
                <a16:creationId xmlns:a16="http://schemas.microsoft.com/office/drawing/2014/main" id="{E65F285B-F229-EC50-669C-4DCC25CC2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800" b="1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3D45CCBB-153A-A56C-CBC5-FF337C678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83419"/>
            <a:ext cx="74676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5400" b="1" dirty="0">
                <a:solidFill>
                  <a:schemeClr val="bg2">
                    <a:lumMod val="50000"/>
                  </a:schemeClr>
                </a:solidFill>
              </a:rPr>
              <a:t>Billie Jean King</a:t>
            </a:r>
            <a:endParaRPr lang="en-US" alt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F8FB8557-5CE9-C7AF-6808-14F4D04CA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9556"/>
            <a:ext cx="71628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Billie Jean was ranked #1 at seven different times in her career, winning 20 Wimbledon Titles, 13 US Open Titles, 4 French and 2 Australian Open Titles.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Billie Jean played Bobby Riggs in the Battle of the Sexes Match on September 20, 1973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She is the founder of the Women’s Tennis Association and she is mainly responsible for getting the women equal pay as the men in tennis.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Billie Jean is still consulted when women’s sports groups are attempting to get equal pay. </a:t>
            </a:r>
          </a:p>
        </p:txBody>
      </p:sp>
      <p:sp>
        <p:nvSpPr>
          <p:cNvPr id="11270" name="TextBox 11">
            <a:extLst>
              <a:ext uri="{FF2B5EF4-FFF2-40B4-BE49-F238E27FC236}">
                <a16:creationId xmlns:a16="http://schemas.microsoft.com/office/drawing/2014/main" id="{E4F6E73A-ABE1-DCE4-BFE9-2F1A71A4E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-11113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Tolerance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9BA8C-18BE-2615-D559-CAC5F8A3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5456894"/>
            <a:ext cx="1066800" cy="13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28" grpId="0" autoUpdateAnimBg="0"/>
      <p:bldP spid="5131" grpId="0" build="p" autoUpdateAnimBg="0"/>
    </p:bldLst>
  </p:timing>
</p:sld>
</file>

<file path=ppt/theme/theme1.xml><?xml version="1.0" encoding="utf-8"?>
<a:theme xmlns:a="http://schemas.openxmlformats.org/drawingml/2006/main" name="CDL Them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L Theme" id="{B1CF7FA2-5372-42E2-A129-C12E80564FCA}" vid="{CA580CDF-8F14-41F9-B210-819D1EDFCC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CDL Theme</Template>
  <TotalTime>1002</TotalTime>
  <Words>409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Times New Roman</vt:lpstr>
      <vt:lpstr>Arial</vt:lpstr>
      <vt:lpstr>Calibri Light</vt:lpstr>
      <vt:lpstr>Calibri</vt:lpstr>
      <vt:lpstr>Candara</vt:lpstr>
      <vt:lpstr>Century Gothic</vt:lpstr>
      <vt:lpstr>Wingdings</vt:lpstr>
      <vt:lpstr>CDL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Springhouse Farm Court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User</dc:creator>
  <cp:lastModifiedBy>Joseph Hoedel</cp:lastModifiedBy>
  <cp:revision>59</cp:revision>
  <dcterms:created xsi:type="dcterms:W3CDTF">2005-01-18T01:46:54Z</dcterms:created>
  <dcterms:modified xsi:type="dcterms:W3CDTF">2023-09-26T20:53:55Z</dcterms:modified>
</cp:coreProperties>
</file>