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AA3"/>
    <a:srgbClr val="9E8765"/>
    <a:srgbClr val="BD7E3F"/>
    <a:srgbClr val="C4874A"/>
    <a:srgbClr val="D2A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03" autoAdjust="0"/>
    <p:restoredTop sz="90929"/>
  </p:normalViewPr>
  <p:slideViewPr>
    <p:cSldViewPr>
      <p:cViewPr varScale="1">
        <p:scale>
          <a:sx n="100" d="100"/>
          <a:sy n="100" d="100"/>
        </p:scale>
        <p:origin x="2484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0035F9-FD84-7336-4061-3A11438EDD13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247E61C-EF81-7D74-5AEA-96D6CAC8B8E2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A87F78-081F-1663-4F01-2AB99B90305D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F5AF75-D1A5-1259-447C-D71850F604C9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0C08AA94-7E0A-F12C-B3AD-8FB1CDBD6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4699000"/>
            <a:ext cx="29718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04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9F9A86-BD69-1A0B-3400-62FF6DCD3FF2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AF3D8ECD-447C-2EBA-1A2E-D6A9AC95A731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F87AA6-FCB1-1260-F45B-8AF78CAE35AA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245215-1EB6-B856-75AB-C478D12BBEF0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443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044200-E321-41DE-BE92-784AD5F6A31B}"/>
              </a:ext>
            </a:extLst>
          </p:cNvPr>
          <p:cNvSpPr/>
          <p:nvPr/>
        </p:nvSpPr>
        <p:spPr>
          <a:xfrm>
            <a:off x="7086600" y="0"/>
            <a:ext cx="2057400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62E20-50C6-F095-9899-5DA4478B8996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723131-FD70-56C6-CA62-7CCEEF236898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2438400" y="1143000"/>
            <a:ext cx="59563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>
              <a:buClr>
                <a:srgbClr val="207FAB"/>
              </a:buClr>
              <a:buFont typeface="Wingdings 3" panose="05040102010807070707" pitchFamily="18" charset="2"/>
              <a:buChar char=""/>
              <a:defRPr sz="3200"/>
            </a:lvl1pPr>
            <a:lvl2pPr marL="384048" indent="-182880">
              <a:buClr>
                <a:srgbClr val="207FAB"/>
              </a:buClr>
              <a:buFont typeface="Wingdings 3" panose="05040102010807070707" pitchFamily="18" charset="2"/>
              <a:buChar char=""/>
              <a:defRPr sz="2800"/>
            </a:lvl2pPr>
            <a:lvl3pPr>
              <a:buClr>
                <a:srgbClr val="207FAB"/>
              </a:buCl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8FB3D40-5533-2A1D-F58D-9CB446647026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B81181-A64F-6BE9-C41C-20ADDC1E78E8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8FD28B09-7DD1-3FDC-DC5E-8306840373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76CC8A6-4C2D-364F-0B19-087BC97E3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04C0146-C265-745E-C952-1F1476384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A86518A-E531-4BB0-9AE6-C580986D4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86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8F65B843-2402-25B2-0CEE-EE2EBB12B1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AF5A5924-12C1-97B4-6143-A0D6DF6F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A2C33544-E73E-1231-3EE3-811B626B9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72E6CA4-6843-49BC-B2D3-754ED7C31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82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56A0A0E-78D5-71CF-F5BF-8A6C0C4CF450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9AE2CB-CA04-85B9-CE5E-082714422FF3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C3341B-2D94-36B3-B021-6DAE88377643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F0F49149-4C8D-00CE-103F-5C867A92A224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haracterandleadership.com/category/blog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>
            <a:extLst>
              <a:ext uri="{FF2B5EF4-FFF2-40B4-BE49-F238E27FC236}">
                <a16:creationId xmlns:a16="http://schemas.microsoft.com/office/drawing/2014/main" id="{975853F2-69BA-65A7-B4A1-A3F38DF77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762000"/>
            <a:ext cx="7543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88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SERVICE</a:t>
            </a:r>
            <a:endParaRPr lang="en-US" altLang="en-US" sz="6600" b="1" dirty="0">
              <a:solidFill>
                <a:schemeClr val="bg2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608F7E6F-43D6-194B-69C1-3F5187F5D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1475" y="2560638"/>
            <a:ext cx="75438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 sense of obligation to give something back to community and society</a:t>
            </a:r>
            <a:endParaRPr lang="en-US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03C373-85EC-6CD2-DCB4-44B323A806E3}"/>
              </a:ext>
            </a:extLst>
          </p:cNvPr>
          <p:cNvSpPr txBox="1"/>
          <p:nvPr/>
        </p:nvSpPr>
        <p:spPr>
          <a:xfrm>
            <a:off x="1676400" y="152400"/>
            <a:ext cx="7467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Unit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utoUpdateAnimBg="0"/>
      <p:bldP spid="20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7">
            <a:extLst>
              <a:ext uri="{FF2B5EF4-FFF2-40B4-BE49-F238E27FC236}">
                <a16:creationId xmlns:a16="http://schemas.microsoft.com/office/drawing/2014/main" id="{FEF14A8F-2949-D28A-6264-1C30254F2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057400"/>
            <a:ext cx="7543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4800" b="1"/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3C98A894-6F1F-B3B1-63E1-DDA788C0A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"/>
            <a:ext cx="7162800" cy="598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altLang="en-US" sz="23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Unit 13 Lesson Plans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Student Definition - Service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Quote Exercise – “A life is not important except…”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Ethical Dilemma – Donating to Charities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Lecture: No lecture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Scenes &amp; questions from </a:t>
            </a:r>
            <a:r>
              <a:rPr lang="en-US" alt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Pay It Forward</a:t>
            </a:r>
            <a:endParaRPr lang="en-US" altLang="en-US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Role Model Chapter – Pat Tillman &amp; Nile Kinnick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Basic Skill – Perform Community Service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Online Blog 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hlinkClick r:id="rId2"/>
              </a:rPr>
              <a:t>characterandleadership.com/category/blog/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Principle #13 – Motivating Your Team to Do &amp; Be Better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Leadership Exercise – Video Scavenger Hunt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Writing Assignment: Reflections of Community Service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WWW Video Assignment on Service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C5D3A0-66C7-347A-3847-AC6EF8EC3819}"/>
              </a:ext>
            </a:extLst>
          </p:cNvPr>
          <p:cNvSpPr txBox="1"/>
          <p:nvPr/>
        </p:nvSpPr>
        <p:spPr>
          <a:xfrm>
            <a:off x="7086600" y="-34925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Sacrifice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>
            <a:extLst>
              <a:ext uri="{FF2B5EF4-FFF2-40B4-BE49-F238E27FC236}">
                <a16:creationId xmlns:a16="http://schemas.microsoft.com/office/drawing/2014/main" id="{952A96BB-885E-EC6D-0171-2D3D331EF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28775"/>
            <a:ext cx="75438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i="1" dirty="0">
                <a:solidFill>
                  <a:schemeClr val="bg2">
                    <a:lumMod val="50000"/>
                  </a:schemeClr>
                </a:solidFill>
              </a:rPr>
              <a:t>“A life is not important except in the impact it has on others lives.”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-Jackie Robinson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EFAD26-E838-DD6A-8AF6-296DAD199DB1}"/>
              </a:ext>
            </a:extLst>
          </p:cNvPr>
          <p:cNvSpPr txBox="1"/>
          <p:nvPr/>
        </p:nvSpPr>
        <p:spPr>
          <a:xfrm>
            <a:off x="7086600" y="-34925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Sacrifice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>
            <a:extLst>
              <a:ext uri="{FF2B5EF4-FFF2-40B4-BE49-F238E27FC236}">
                <a16:creationId xmlns:a16="http://schemas.microsoft.com/office/drawing/2014/main" id="{F4EE54B8-1D46-83CF-16D6-735D4B852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96900"/>
            <a:ext cx="74676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6600" b="1" dirty="0">
                <a:solidFill>
                  <a:schemeClr val="bg2">
                    <a:lumMod val="50000"/>
                  </a:schemeClr>
                </a:solidFill>
              </a:rPr>
              <a:t>PAT TILLMAN</a:t>
            </a:r>
          </a:p>
        </p:txBody>
      </p:sp>
      <p:pic>
        <p:nvPicPr>
          <p:cNvPr id="4114" name="Picture 18" descr="Pat">
            <a:extLst>
              <a:ext uri="{FF2B5EF4-FFF2-40B4-BE49-F238E27FC236}">
                <a16:creationId xmlns:a16="http://schemas.microsoft.com/office/drawing/2014/main" id="{78412CD7-55A0-4C64-246B-E9681DBB3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1487488"/>
            <a:ext cx="2743200" cy="36819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0A6DA0C-2A60-BEE7-E775-5BD3A4857EAF}"/>
              </a:ext>
            </a:extLst>
          </p:cNvPr>
          <p:cNvSpPr txBox="1"/>
          <p:nvPr/>
        </p:nvSpPr>
        <p:spPr>
          <a:xfrm>
            <a:off x="7086600" y="-34925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Sacrifice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DC51E4-93C5-68CE-BA7B-2C575E57B537}"/>
              </a:ext>
            </a:extLst>
          </p:cNvPr>
          <p:cNvSpPr txBox="1"/>
          <p:nvPr/>
        </p:nvSpPr>
        <p:spPr>
          <a:xfrm>
            <a:off x="1752600" y="528834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was dumbfounded by everything that was going on. In times like this, you stop and think how good we have it. I have always had a great deal of feeling for the flag, but you don’t realize how great of a life we have over here…”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>
            <a:extLst>
              <a:ext uri="{FF2B5EF4-FFF2-40B4-BE49-F238E27FC236}">
                <a16:creationId xmlns:a16="http://schemas.microsoft.com/office/drawing/2014/main" id="{F4EE54B8-1D46-83CF-16D6-735D4B852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96900"/>
            <a:ext cx="74676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6600" b="1" dirty="0">
                <a:solidFill>
                  <a:schemeClr val="bg2">
                    <a:lumMod val="50000"/>
                  </a:schemeClr>
                </a:solidFill>
              </a:rPr>
              <a:t>Nile Kinnick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A6DA0C-2A60-BEE7-E775-5BD3A4857EAF}"/>
              </a:ext>
            </a:extLst>
          </p:cNvPr>
          <p:cNvSpPr txBox="1"/>
          <p:nvPr/>
        </p:nvSpPr>
        <p:spPr>
          <a:xfrm>
            <a:off x="7086600" y="-34925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Sacrifice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DC51E4-93C5-68CE-BA7B-2C575E57B537}"/>
              </a:ext>
            </a:extLst>
          </p:cNvPr>
          <p:cNvSpPr txBox="1"/>
          <p:nvPr/>
        </p:nvSpPr>
        <p:spPr>
          <a:xfrm>
            <a:off x="1752600" y="5187865"/>
            <a:ext cx="73914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100" b="0" i="0" u="none" strike="noStrike" baseline="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algn="ctr"/>
            <a:r>
              <a:rPr lang="en-US" sz="2400" b="1" i="0" u="none" strike="noStrike" baseline="0" dirty="0">
                <a:latin typeface="Roboto" panose="02000000000000000000" pitchFamily="2" charset="0"/>
              </a:rPr>
              <a:t>“Every man who I’ve admired in history has willingly and courageously served in his country’s armed forces in times of danger. It is not only a duty but an honor to follow their example the best I know how. </a:t>
            </a:r>
            <a:r>
              <a:rPr lang="en-US" dirty="0"/>
              <a:t>”</a:t>
            </a:r>
          </a:p>
        </p:txBody>
      </p:sp>
      <p:pic>
        <p:nvPicPr>
          <p:cNvPr id="4" name="Picture 3" descr="A person in a military uniform&#10;&#10;Description automatically generated">
            <a:extLst>
              <a:ext uri="{FF2B5EF4-FFF2-40B4-BE49-F238E27FC236}">
                <a16:creationId xmlns:a16="http://schemas.microsoft.com/office/drawing/2014/main" id="{4F1B801E-A9C9-490C-0128-097C1D5D5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439048"/>
            <a:ext cx="2701380" cy="376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82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>
            <a:extLst>
              <a:ext uri="{FF2B5EF4-FFF2-40B4-BE49-F238E27FC236}">
                <a16:creationId xmlns:a16="http://schemas.microsoft.com/office/drawing/2014/main" id="{EB85CAB9-0B67-95F8-3DD3-F953B06C0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09600"/>
            <a:ext cx="74676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5400" b="1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AT </a:t>
            </a:r>
            <a:r>
              <a:rPr lang="en-US" altLang="en-US" sz="5400" b="1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ILLMAN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5E6CB1D1-0771-56CB-7B6C-8A61E03C1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330325"/>
            <a:ext cx="71628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Pat Tillman was a professional football player for the Arizona Cardinals.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After the September 11</a:t>
            </a:r>
            <a:r>
              <a:rPr lang="en-US" alt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th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attack, Pat joined the Army and became a member of the Rangers, an elite unit.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He left a $3.6 million pro football contract behind. “For the love of my brother. And for the love of my country,” was his explanation.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In April 2004, Pat Tillman made the ultimate Duty for his country when he was killed in Afghanistan.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Pat Tillman was a free spirit and lived a life                   of conviction.</a:t>
            </a:r>
          </a:p>
        </p:txBody>
      </p:sp>
      <p:pic>
        <p:nvPicPr>
          <p:cNvPr id="5141" name="Picture 21" descr="Pat">
            <a:extLst>
              <a:ext uri="{FF2B5EF4-FFF2-40B4-BE49-F238E27FC236}">
                <a16:creationId xmlns:a16="http://schemas.microsoft.com/office/drawing/2014/main" id="{9137B24D-8C8D-6DD3-825C-8E8BFB7A0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0" y="5334000"/>
            <a:ext cx="102235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ECDE5CE-B691-EC04-1821-913968B486FE}"/>
              </a:ext>
            </a:extLst>
          </p:cNvPr>
          <p:cNvSpPr txBox="1"/>
          <p:nvPr/>
        </p:nvSpPr>
        <p:spPr>
          <a:xfrm>
            <a:off x="7086600" y="-34925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Sacrifice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>
            <a:extLst>
              <a:ext uri="{FF2B5EF4-FFF2-40B4-BE49-F238E27FC236}">
                <a16:creationId xmlns:a16="http://schemas.microsoft.com/office/drawing/2014/main" id="{EB85CAB9-0B67-95F8-3DD3-F953B06C0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09600"/>
            <a:ext cx="7467600" cy="65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NILE KINNICK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5E6CB1D1-0771-56CB-7B6C-8A61E03C1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330325"/>
            <a:ext cx="71628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At the University of Iowa, Nile played 402 of a possible 409 minutes as a senior, and was responsible for 107 of the 130 points his team scored.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He won the Heisman Trophy in 1939.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After he graduated, he joined the Navy to fight Hitler and the Nazi Regime.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He became a Navy pilot, flying an F4F Wildcat.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Nile died on June 2, 1943 when his plane had a severe oil leak. He couldn’t make it to shore and the flightdeck of the USS Lexington was full. He 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ditched in the ocean. 5 minutes later, he was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dead.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CDE5CE-B691-EC04-1821-913968B486FE}"/>
              </a:ext>
            </a:extLst>
          </p:cNvPr>
          <p:cNvSpPr txBox="1"/>
          <p:nvPr/>
        </p:nvSpPr>
        <p:spPr>
          <a:xfrm>
            <a:off x="7086600" y="-34925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Sacrifice</a:t>
            </a:r>
          </a:p>
        </p:txBody>
      </p:sp>
      <p:pic>
        <p:nvPicPr>
          <p:cNvPr id="2" name="Picture 1" descr="A person in a military uniform&#10;&#10;Description automatically generated">
            <a:extLst>
              <a:ext uri="{FF2B5EF4-FFF2-40B4-BE49-F238E27FC236}">
                <a16:creationId xmlns:a16="http://schemas.microsoft.com/office/drawing/2014/main" id="{5C7EF8AC-0561-2FEB-0228-904D06862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351" y="5606320"/>
            <a:ext cx="892649" cy="124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31" grpId="0" build="p" autoUpdateAnimBg="0"/>
    </p:bldLst>
  </p:timing>
</p:sld>
</file>

<file path=ppt/theme/theme1.xml><?xml version="1.0" encoding="utf-8"?>
<a:theme xmlns:a="http://schemas.openxmlformats.org/drawingml/2006/main" name="CDL Theme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DL Theme" id="{B1CF7FA2-5372-42E2-A129-C12E80564FCA}" vid="{CA580CDF-8F14-41F9-B210-819D1EDFCC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CDL Theme</Template>
  <TotalTime>450</TotalTime>
  <Words>446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Times New Roman</vt:lpstr>
      <vt:lpstr>Arial</vt:lpstr>
      <vt:lpstr>Calibri Light</vt:lpstr>
      <vt:lpstr>Calibri</vt:lpstr>
      <vt:lpstr>Candara</vt:lpstr>
      <vt:lpstr>Century Gothic</vt:lpstr>
      <vt:lpstr>Wingdings</vt:lpstr>
      <vt:lpstr>CDL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Springhouse Farm Court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User</dc:creator>
  <cp:lastModifiedBy>Joseph Hoedel</cp:lastModifiedBy>
  <cp:revision>55</cp:revision>
  <dcterms:created xsi:type="dcterms:W3CDTF">2005-01-18T01:46:54Z</dcterms:created>
  <dcterms:modified xsi:type="dcterms:W3CDTF">2023-09-26T23:39:07Z</dcterms:modified>
</cp:coreProperties>
</file>