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CAA3"/>
    <a:srgbClr val="9E8765"/>
    <a:srgbClr val="BD7E3F"/>
    <a:srgbClr val="C4874A"/>
    <a:srgbClr val="D2A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03" autoAdjust="0"/>
    <p:restoredTop sz="90929"/>
  </p:normalViewPr>
  <p:slideViewPr>
    <p:cSldViewPr>
      <p:cViewPr varScale="1">
        <p:scale>
          <a:sx n="100" d="100"/>
          <a:sy n="100" d="100"/>
        </p:scale>
        <p:origin x="2484" y="10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2624C2-C193-2AA4-F8AF-728E5FFC2D68}"/>
              </a:ext>
            </a:extLst>
          </p:cNvPr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6942114-746E-C9F2-48E8-5B2DC3E85473}"/>
              </a:ext>
            </a:extLst>
          </p:cNvPr>
          <p:cNvSpPr txBox="1">
            <a:spLocks/>
          </p:cNvSpPr>
          <p:nvPr/>
        </p:nvSpPr>
        <p:spPr>
          <a:xfrm>
            <a:off x="76200" y="228600"/>
            <a:ext cx="1600200" cy="6400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600" b="1" i="1" kern="1200" baseline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sz="2300" dirty="0">
                <a:latin typeface="+mj-lt"/>
              </a:rPr>
              <a:t>Attitude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Preparation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Perseverance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Respect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Honesty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Integrity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Courage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Appreciation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Composure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Empathy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Gratitude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Tolerance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Sacrifice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Loyalty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Responsibility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Compassion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Leadership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Character</a:t>
            </a:r>
          </a:p>
          <a:p>
            <a:pPr fontAlgn="auto">
              <a:defRPr/>
            </a:pPr>
            <a:endParaRPr lang="en-US" dirty="0"/>
          </a:p>
          <a:p>
            <a:pPr fontAlgn="auto"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381DF4-DBAC-E90E-5822-6F2E3E7218B4}"/>
              </a:ext>
            </a:extLst>
          </p:cNvPr>
          <p:cNvSpPr/>
          <p:nvPr/>
        </p:nvSpPr>
        <p:spPr>
          <a:xfrm>
            <a:off x="1495425" y="152400"/>
            <a:ext cx="7648575" cy="4572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812AA8-DCDB-E6B2-6212-E1A66D3CB665}"/>
              </a:ext>
            </a:extLst>
          </p:cNvPr>
          <p:cNvSpPr/>
          <p:nvPr/>
        </p:nvSpPr>
        <p:spPr>
          <a:xfrm>
            <a:off x="1628775" y="0"/>
            <a:ext cx="47625" cy="6858000"/>
          </a:xfrm>
          <a:prstGeom prst="rect">
            <a:avLst/>
          </a:prstGeom>
          <a:solidFill>
            <a:srgbClr val="583080"/>
          </a:solidFill>
          <a:ln>
            <a:solidFill>
              <a:srgbClr val="583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46C7333-D3CB-7942-1B1B-8C7BB3A2B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4699000"/>
            <a:ext cx="2971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07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12D2CB-1D09-C618-72BE-3900F1BAB09A}"/>
              </a:ext>
            </a:extLst>
          </p:cNvPr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AD37EE5-D5C0-A832-F134-DE8BF0639ECB}"/>
              </a:ext>
            </a:extLst>
          </p:cNvPr>
          <p:cNvSpPr txBox="1">
            <a:spLocks/>
          </p:cNvSpPr>
          <p:nvPr/>
        </p:nvSpPr>
        <p:spPr>
          <a:xfrm>
            <a:off x="76200" y="228600"/>
            <a:ext cx="1600200" cy="6400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600" b="1" i="1" kern="1200" baseline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sz="2300" dirty="0">
                <a:latin typeface="+mj-lt"/>
              </a:rPr>
              <a:t>Attitude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Preparation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Perseverance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Respect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Honesty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Integrity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Courage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Appreciation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Composure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Empathy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Gratitude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Tolerance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Sacrifice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Loyalty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Responsibility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Compassion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Leadership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Character</a:t>
            </a:r>
          </a:p>
          <a:p>
            <a:pPr fontAlgn="auto">
              <a:defRPr/>
            </a:pPr>
            <a:endParaRPr lang="en-US" dirty="0"/>
          </a:p>
          <a:p>
            <a:pPr fontAlgn="auto"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0C7378-F311-EB61-4563-F49EE53C0460}"/>
              </a:ext>
            </a:extLst>
          </p:cNvPr>
          <p:cNvSpPr/>
          <p:nvPr/>
        </p:nvSpPr>
        <p:spPr>
          <a:xfrm>
            <a:off x="1495425" y="152400"/>
            <a:ext cx="7648575" cy="4572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F628D4-DA8E-8681-7783-F4193D85E0C2}"/>
              </a:ext>
            </a:extLst>
          </p:cNvPr>
          <p:cNvSpPr/>
          <p:nvPr/>
        </p:nvSpPr>
        <p:spPr>
          <a:xfrm>
            <a:off x="1628775" y="0"/>
            <a:ext cx="47625" cy="6858000"/>
          </a:xfrm>
          <a:prstGeom prst="rect">
            <a:avLst/>
          </a:prstGeom>
          <a:solidFill>
            <a:srgbClr val="583080"/>
          </a:solidFill>
          <a:ln>
            <a:solidFill>
              <a:srgbClr val="583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6817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708DA7-3AAB-1FAF-546E-5EAE49219F75}"/>
              </a:ext>
            </a:extLst>
          </p:cNvPr>
          <p:cNvSpPr/>
          <p:nvPr/>
        </p:nvSpPr>
        <p:spPr>
          <a:xfrm>
            <a:off x="7086600" y="0"/>
            <a:ext cx="2057400" cy="4572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8FA295-671E-F2EA-C38F-704E05AE16B6}"/>
              </a:ext>
            </a:extLst>
          </p:cNvPr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AAAE8A-46C0-3097-D95C-7182DC936998}"/>
              </a:ext>
            </a:extLst>
          </p:cNvPr>
          <p:cNvSpPr txBox="1">
            <a:spLocks/>
          </p:cNvSpPr>
          <p:nvPr/>
        </p:nvSpPr>
        <p:spPr>
          <a:xfrm>
            <a:off x="76200" y="228600"/>
            <a:ext cx="1600200" cy="6400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600" b="1" i="1" kern="1200" baseline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sz="2300" dirty="0">
                <a:latin typeface="+mj-lt"/>
              </a:rPr>
              <a:t>Attitude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Preparation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Perseverance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Respect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Honesty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Integrity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Courage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Appreciation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Composure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Empathy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Gratitude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Tolerance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Sacrifice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Loyalty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Responsibility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Compassion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Leadership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Character</a:t>
            </a:r>
          </a:p>
          <a:p>
            <a:pPr fontAlgn="auto">
              <a:defRPr/>
            </a:pPr>
            <a:endParaRPr lang="en-US" dirty="0"/>
          </a:p>
          <a:p>
            <a:pPr fontAlgn="auto">
              <a:defRPr/>
            </a:pP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2438400" y="1143000"/>
            <a:ext cx="59563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>
              <a:buClr>
                <a:srgbClr val="207FAB"/>
              </a:buClr>
              <a:buFont typeface="Wingdings 3" panose="05040102010807070707" pitchFamily="18" charset="2"/>
              <a:buChar char=""/>
              <a:defRPr sz="3200"/>
            </a:lvl1pPr>
            <a:lvl2pPr marL="384048" indent="-182880">
              <a:buClr>
                <a:srgbClr val="207FAB"/>
              </a:buClr>
              <a:buFont typeface="Wingdings 3" panose="05040102010807070707" pitchFamily="18" charset="2"/>
              <a:buChar char=""/>
              <a:defRPr sz="2800"/>
            </a:lvl2pPr>
            <a:lvl3pPr>
              <a:buClr>
                <a:srgbClr val="207FAB"/>
              </a:buCl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14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D07106-EE6E-E974-E6B6-992044AA46C2}"/>
              </a:ext>
            </a:extLst>
          </p:cNvPr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81E3F1-F832-5716-7E04-4A97BBC4FAA9}"/>
              </a:ext>
            </a:extLst>
          </p:cNvPr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  <a:prstGeom prst="rect">
            <a:avLst/>
          </a:prstGeo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933FB6A-A6CE-2C24-3F45-5C9CAF5F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99B92550-3AC4-84FF-C746-6DBD77FE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9FA2772-AE12-38F1-EFAF-54B5479B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4BADB13-B5A8-42A4-8DB0-480A6A77CC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82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FF292BCC-D072-DD79-5E66-0F32C2DC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626903EE-337B-34AB-89D5-A31931458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D1D9305B-E1EB-0141-857F-1BF548FFB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FD8E8CF-64F7-43B8-B05C-8DF88066C3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11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D4B4E4E-978F-E128-4667-0DB5F814206D}"/>
              </a:ext>
            </a:extLst>
          </p:cNvPr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530E56-83C0-5D84-6A0E-836B11968345}"/>
              </a:ext>
            </a:extLst>
          </p:cNvPr>
          <p:cNvSpPr/>
          <p:nvPr/>
        </p:nvSpPr>
        <p:spPr>
          <a:xfrm>
            <a:off x="1495425" y="152400"/>
            <a:ext cx="7648575" cy="457200"/>
          </a:xfrm>
          <a:prstGeom prst="rect">
            <a:avLst/>
          </a:prstGeom>
          <a:solidFill>
            <a:srgbClr val="207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FFA618-0790-F407-706B-481675681C30}"/>
              </a:ext>
            </a:extLst>
          </p:cNvPr>
          <p:cNvSpPr/>
          <p:nvPr/>
        </p:nvSpPr>
        <p:spPr>
          <a:xfrm>
            <a:off x="1628775" y="0"/>
            <a:ext cx="47625" cy="6858000"/>
          </a:xfrm>
          <a:prstGeom prst="rect">
            <a:avLst/>
          </a:prstGeom>
          <a:solidFill>
            <a:srgbClr val="583080"/>
          </a:solidFill>
          <a:ln>
            <a:solidFill>
              <a:srgbClr val="583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2D28385-1D84-3886-3053-D22E18645642}"/>
              </a:ext>
            </a:extLst>
          </p:cNvPr>
          <p:cNvSpPr txBox="1">
            <a:spLocks/>
          </p:cNvSpPr>
          <p:nvPr/>
        </p:nvSpPr>
        <p:spPr>
          <a:xfrm>
            <a:off x="76200" y="228600"/>
            <a:ext cx="1600200" cy="6400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600" b="1" i="1" kern="1200" baseline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en-US" sz="2300" dirty="0">
                <a:latin typeface="+mj-lt"/>
              </a:rPr>
              <a:t>Attitude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Preparation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Perseverance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Respect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Honesty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Integrity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Courage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Appreciation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Composure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Empathy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Gratitude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Tolerance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Sacrifice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Loyalty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Responsibility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Compassion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Leadership</a:t>
            </a:r>
          </a:p>
          <a:p>
            <a:pPr fontAlgn="auto">
              <a:defRPr/>
            </a:pPr>
            <a:r>
              <a:rPr lang="en-US" sz="2300" dirty="0">
                <a:latin typeface="+mj-lt"/>
              </a:rPr>
              <a:t>Character</a:t>
            </a:r>
          </a:p>
          <a:p>
            <a:pPr fontAlgn="auto">
              <a:defRPr/>
            </a:pPr>
            <a:endParaRPr lang="en-US" dirty="0"/>
          </a:p>
          <a:p>
            <a:pPr fontAlgn="auto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haracterandleadership.com/category/blog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>
            <a:extLst>
              <a:ext uri="{FF2B5EF4-FFF2-40B4-BE49-F238E27FC236}">
                <a16:creationId xmlns:a16="http://schemas.microsoft.com/office/drawing/2014/main" id="{6A4E498E-68C6-A9AF-0797-979C867A3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0"/>
            <a:ext cx="75438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8800" b="1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INITIATIVE</a:t>
            </a:r>
          </a:p>
        </p:txBody>
      </p:sp>
      <p:sp>
        <p:nvSpPr>
          <p:cNvPr id="2061" name="Text Box 13">
            <a:extLst>
              <a:ext uri="{FF2B5EF4-FFF2-40B4-BE49-F238E27FC236}">
                <a16:creationId xmlns:a16="http://schemas.microsoft.com/office/drawing/2014/main" id="{E7E60935-F8FB-156A-ADD0-89E54F5DC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2332038"/>
            <a:ext cx="7543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Taking action to achieve something or to solve a problem; a willingness to get things done and take responsibility. </a:t>
            </a:r>
            <a:endParaRPr lang="en-US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D2CDC0-4C32-3577-263D-3B1574510FD2}"/>
              </a:ext>
            </a:extLst>
          </p:cNvPr>
          <p:cNvSpPr txBox="1"/>
          <p:nvPr/>
        </p:nvSpPr>
        <p:spPr>
          <a:xfrm>
            <a:off x="4662488" y="165100"/>
            <a:ext cx="107632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Unit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utoUpdateAnimBg="0"/>
      <p:bldP spid="206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Text Box 10">
            <a:extLst>
              <a:ext uri="{FF2B5EF4-FFF2-40B4-BE49-F238E27FC236}">
                <a16:creationId xmlns:a16="http://schemas.microsoft.com/office/drawing/2014/main" id="{AEE6FFD0-2494-E74D-C626-917D0EE64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0338"/>
            <a:ext cx="7391400" cy="767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en-US" sz="23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Unit 11 Lesson Plans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Student Definition - Initiative</a:t>
            </a: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Quote Exercise – “Chew Off More Than You Can Chew… then Begin Chewing”</a:t>
            </a: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Ethical Dilemma – 3 scenarios</a:t>
            </a: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Lecture: Defining Personal Branding</a:t>
            </a: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Scenes &amp; questions from </a:t>
            </a:r>
            <a:r>
              <a:rPr lang="en-US" alt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We Bought a Zoo</a:t>
            </a:r>
            <a:endParaRPr lang="en-US" altLang="en-US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Role Model Chapter – Nate Boyer &amp; Elon Musk</a:t>
            </a: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Basic Skill – Do’s and don’ts of social media</a:t>
            </a: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Online Blog </a:t>
            </a: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  <a:hlinkClick r:id="rId2"/>
              </a:rPr>
              <a:t>characterandleadership.com/category/blog/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Leadership Principle #11 – Creating Energy Around You</a:t>
            </a: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Leadership Exercise – The Human Knot</a:t>
            </a: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Writing Assignment: 30-second Elevator Pitch</a:t>
            </a: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WWW Video Assignment</a:t>
            </a: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marL="800100" lvl="1" indent="-342900">
              <a:spcBef>
                <a:spcPct val="50000"/>
              </a:spcBef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  <a:p>
            <a:pPr lvl="1">
              <a:spcBef>
                <a:spcPct val="50000"/>
              </a:spcBef>
              <a:buClr>
                <a:schemeClr val="bg2">
                  <a:lumMod val="50000"/>
                </a:schemeClr>
              </a:buClr>
              <a:buFontTx/>
              <a:buNone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102370-5399-DB77-23FB-501E6E7B7536}"/>
              </a:ext>
            </a:extLst>
          </p:cNvPr>
          <p:cNvSpPr txBox="1"/>
          <p:nvPr/>
        </p:nvSpPr>
        <p:spPr>
          <a:xfrm>
            <a:off x="7086600" y="0"/>
            <a:ext cx="2057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Initiative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5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>
            <a:extLst>
              <a:ext uri="{FF2B5EF4-FFF2-40B4-BE49-F238E27FC236}">
                <a16:creationId xmlns:a16="http://schemas.microsoft.com/office/drawing/2014/main" id="{1DCE0E63-D4E0-4697-0B1E-FD9537076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52575"/>
            <a:ext cx="754380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i="1" dirty="0">
                <a:solidFill>
                  <a:schemeClr val="bg2">
                    <a:lumMod val="50000"/>
                  </a:schemeClr>
                </a:solidFill>
              </a:rPr>
              <a:t>“Bite off more than you can chew, then chew it.”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800" b="1" dirty="0">
                <a:solidFill>
                  <a:schemeClr val="bg2">
                    <a:lumMod val="50000"/>
                  </a:schemeClr>
                </a:solidFill>
              </a:rPr>
              <a:t>-Ella Williams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2AD4A2-F9DB-319C-B5B7-14577C46076A}"/>
              </a:ext>
            </a:extLst>
          </p:cNvPr>
          <p:cNvSpPr txBox="1"/>
          <p:nvPr/>
        </p:nvSpPr>
        <p:spPr>
          <a:xfrm>
            <a:off x="7086600" y="0"/>
            <a:ext cx="2057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Initiative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60DBFEE-2906-8A55-2445-3E60822B3813}"/>
              </a:ext>
            </a:extLst>
          </p:cNvPr>
          <p:cNvSpPr txBox="1"/>
          <p:nvPr/>
        </p:nvSpPr>
        <p:spPr>
          <a:xfrm>
            <a:off x="7086600" y="0"/>
            <a:ext cx="2057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Initiative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6C5B4E-449F-2EFB-0C55-642A2B955E04}"/>
              </a:ext>
            </a:extLst>
          </p:cNvPr>
          <p:cNvSpPr txBox="1"/>
          <p:nvPr/>
        </p:nvSpPr>
        <p:spPr>
          <a:xfrm>
            <a:off x="2852719" y="375645"/>
            <a:ext cx="5181600" cy="1206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4800" b="1" dirty="0">
                <a:solidFill>
                  <a:schemeClr val="bg2">
                    <a:lumMod val="50000"/>
                  </a:schemeClr>
                </a:solidFill>
              </a:rPr>
              <a:t>Role Model      Elon Musk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2A0BFC-0F1B-BECE-9D02-8B7044264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485900"/>
            <a:ext cx="4943439" cy="3886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364DC0-7376-B18B-04C2-C5F62197B247}"/>
              </a:ext>
            </a:extLst>
          </p:cNvPr>
          <p:cNvSpPr txBox="1"/>
          <p:nvPr/>
        </p:nvSpPr>
        <p:spPr>
          <a:xfrm>
            <a:off x="1824019" y="5565338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"I love humanity and I think we should fight for a good future for humanity</a:t>
            </a:r>
            <a:r>
              <a:rPr lang="en-US" sz="2000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Arial Unicode MS"/>
                <a:cs typeface="Arial Unicode MS"/>
              </a:rPr>
              <a:t>. </a:t>
            </a:r>
            <a:r>
              <a:rPr lang="en-US" sz="2000" i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I think we should be optimistic about the future and we should fight to make the optimistic future happen."</a:t>
            </a:r>
            <a:endParaRPr lang="en-US" sz="2000" i="1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>
            <a:extLst>
              <a:ext uri="{FF2B5EF4-FFF2-40B4-BE49-F238E27FC236}">
                <a16:creationId xmlns:a16="http://schemas.microsoft.com/office/drawing/2014/main" id="{97507574-6921-99FB-0700-C00FF5AC9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334000"/>
            <a:ext cx="7543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i="1" dirty="0"/>
              <a:t>“</a:t>
            </a:r>
            <a:r>
              <a:rPr lang="en-US" i="1" dirty="0"/>
              <a:t>A lot of people have these dreams, a lot of the time they’re just fleeting. The fact that I focus all of my energy into making them happen is why it happens.”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46E220-9C7E-B919-2F52-BD55B8EBA436}"/>
              </a:ext>
            </a:extLst>
          </p:cNvPr>
          <p:cNvSpPr txBox="1"/>
          <p:nvPr/>
        </p:nvSpPr>
        <p:spPr>
          <a:xfrm>
            <a:off x="7086600" y="0"/>
            <a:ext cx="2057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Initiative</a:t>
            </a: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74FEAEED-B2ED-B36C-407B-439B3DD92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90898"/>
            <a:ext cx="6705600" cy="652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altLang="en-US" sz="4800" b="1" dirty="0">
                <a:solidFill>
                  <a:schemeClr val="bg2">
                    <a:lumMod val="50000"/>
                  </a:schemeClr>
                </a:solidFill>
              </a:rPr>
              <a:t>Role Model - Nate Boyer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D52CFD-33F6-2C48-2968-C738B5C4D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298" y="1171575"/>
            <a:ext cx="2643604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utoUpdateAnimBg="0"/>
      <p:bldP spid="2" grpId="0" autoUpdateAnimBg="0"/>
    </p:bldLst>
  </p:timing>
</p:sld>
</file>

<file path=ppt/theme/theme1.xml><?xml version="1.0" encoding="utf-8"?>
<a:theme xmlns:a="http://schemas.openxmlformats.org/drawingml/2006/main" name="CDL Theme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DL Theme" id="{B1CF7FA2-5372-42E2-A129-C12E80564FCA}" vid="{CA580CDF-8F14-41F9-B210-819D1EDFCC3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CDL Theme</Template>
  <TotalTime>532</TotalTime>
  <Words>221</Words>
  <Application>Microsoft Office PowerPoint</Application>
  <PresentationFormat>On-screen Show (4:3)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Calibri</vt:lpstr>
      <vt:lpstr>Calibri Light</vt:lpstr>
      <vt:lpstr>Candara</vt:lpstr>
      <vt:lpstr>Century Gothic</vt:lpstr>
      <vt:lpstr>Times New Roman</vt:lpstr>
      <vt:lpstr>Wingdings</vt:lpstr>
      <vt:lpstr>Wingdings 3</vt:lpstr>
      <vt:lpstr>CDL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Springhouse Farm Court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User</dc:creator>
  <cp:lastModifiedBy>Joseph Hoedel</cp:lastModifiedBy>
  <cp:revision>85</cp:revision>
  <dcterms:created xsi:type="dcterms:W3CDTF">2005-01-18T01:46:54Z</dcterms:created>
  <dcterms:modified xsi:type="dcterms:W3CDTF">2023-09-26T15:07:34Z</dcterms:modified>
</cp:coreProperties>
</file>