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AA3"/>
    <a:srgbClr val="9E8765"/>
    <a:srgbClr val="BD7E3F"/>
    <a:srgbClr val="C4874A"/>
    <a:srgbClr val="D2A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03" autoAdjust="0"/>
    <p:restoredTop sz="90929"/>
  </p:normalViewPr>
  <p:slideViewPr>
    <p:cSldViewPr>
      <p:cViewPr varScale="1">
        <p:scale>
          <a:sx n="100" d="100"/>
          <a:sy n="100" d="100"/>
        </p:scale>
        <p:origin x="248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A44955-DF38-AF08-D63C-895B53B14993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724B393-DD9A-D77E-76B0-BD8AE90269F2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FE6ED8-EEF6-C658-F8BB-640620B74219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C70A31-A8CD-6713-9355-D38356E33518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2EB34B25-7686-E313-1A4D-3554966D1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4699000"/>
            <a:ext cx="29718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18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4DD90F-65AB-9599-BEC1-47CD89F41F4E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4A51B501-CFE9-B721-04D8-471512CEA09B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A67A23-6213-38B6-1EEB-02D9EA6AF743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D5F6B-7FF8-9857-2B9B-ABDB0E889E61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912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A908E9-C3E7-050A-10E7-3A9EF8635D69}"/>
              </a:ext>
            </a:extLst>
          </p:cNvPr>
          <p:cNvSpPr/>
          <p:nvPr/>
        </p:nvSpPr>
        <p:spPr>
          <a:xfrm>
            <a:off x="7086600" y="0"/>
            <a:ext cx="2057400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6B77FB-2BD6-8EA1-1B27-A78385525C1C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F2CA7-0E2B-F639-BF55-E936031806F7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2438400" y="1143000"/>
            <a:ext cx="59563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>
              <a:buClr>
                <a:srgbClr val="207FAB"/>
              </a:buClr>
              <a:buFont typeface="Wingdings 3" panose="05040102010807070707" pitchFamily="18" charset="2"/>
              <a:buChar char=""/>
              <a:defRPr sz="3200"/>
            </a:lvl1pPr>
            <a:lvl2pPr marL="384048" indent="-182880">
              <a:buClr>
                <a:srgbClr val="207FAB"/>
              </a:buClr>
              <a:buFont typeface="Wingdings 3" panose="05040102010807070707" pitchFamily="18" charset="2"/>
              <a:buChar char=""/>
              <a:defRPr sz="2800"/>
            </a:lvl2pPr>
            <a:lvl3pPr>
              <a:buClr>
                <a:srgbClr val="207FAB"/>
              </a:buCl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2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DD2405B-D811-5975-1097-0540253D3809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06FDA6-5BC6-6FA1-7BC3-3374A4C9BBC3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D824DC7-3EBF-F59A-7985-26FD0024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BBF4010-E905-F390-0432-D29DF604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F41BD43-9B63-E44D-3712-CD5EED07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CB2ADFB-8B65-41E1-942E-00BF9073D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07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5296ECFF-2533-7754-8CC9-C72133BBC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20560F17-92F6-9B37-15EB-B2CC89C0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55787248-5863-2EF7-6790-52B78CD9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390308E-F4ED-460B-8F24-4D56809EEF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1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F7BCC2B-06FE-541B-75E5-7C2D4EB9430F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7CBDB8-638B-02C5-ADF9-36441F1F063F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59DB1-DCAE-A880-9E82-2A11889C8F01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1E6F3D3-A9AF-C14D-BAF5-0725EBC6F59F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haracterandleadership.com/category/blog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>
            <a:extLst>
              <a:ext uri="{FF2B5EF4-FFF2-40B4-BE49-F238E27FC236}">
                <a16:creationId xmlns:a16="http://schemas.microsoft.com/office/drawing/2014/main" id="{08BEDCC0-087C-04A3-A6B9-E7DB02724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825500"/>
            <a:ext cx="75438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80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RESPONSIBILITY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6CE29928-D769-B291-31A3-FAC2531A0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62200"/>
            <a:ext cx="7543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Keeping promises, meeting obligations and being accountable for your actions</a:t>
            </a:r>
            <a:endParaRPr lang="en-US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55" name="Rectangle 16">
            <a:extLst>
              <a:ext uri="{FF2B5EF4-FFF2-40B4-BE49-F238E27FC236}">
                <a16:creationId xmlns:a16="http://schemas.microsoft.com/office/drawing/2014/main" id="{F7908CC7-D161-B41E-76E5-39F89A1C22B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609600"/>
            <a:ext cx="7467600" cy="1143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0F68F1-40A5-2207-5635-49769A515A9D}"/>
              </a:ext>
            </a:extLst>
          </p:cNvPr>
          <p:cNvSpPr txBox="1"/>
          <p:nvPr/>
        </p:nvSpPr>
        <p:spPr>
          <a:xfrm>
            <a:off x="1676400" y="147638"/>
            <a:ext cx="7467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Unit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utoUpdateAnimBg="0"/>
      <p:bldP spid="20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>
            <a:extLst>
              <a:ext uri="{FF2B5EF4-FFF2-40B4-BE49-F238E27FC236}">
                <a16:creationId xmlns:a16="http://schemas.microsoft.com/office/drawing/2014/main" id="{4B4C7ABD-CA48-CED8-A7FF-FCA024A88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057400"/>
            <a:ext cx="7543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4800" b="1"/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C6E2F48D-41C0-22A4-4CAA-37F8FC0F5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4800"/>
            <a:ext cx="7162800" cy="598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altLang="en-US" sz="23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Unit 16 Lesson Plans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Student Definition - Responsibility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Quote Exercise – “People need responsibility…”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Ethical Dilemma – Workplace Scenarios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Lecture: Employability &amp; Workplace Skills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Scenes &amp; questions from </a:t>
            </a:r>
            <a:r>
              <a:rPr lang="en-US" alt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The Pursuit of </a:t>
            </a:r>
            <a:r>
              <a:rPr lang="en-US" altLang="en-US" sz="20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Happyness</a:t>
            </a:r>
            <a:endParaRPr lang="en-US" altLang="en-US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Role Model Chapters – Elvis Presley &amp; Cal Ripken, Jr.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Basic Skill – Interview Skills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Online Blog 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hlinkClick r:id="rId2"/>
              </a:rPr>
              <a:t>characterandleadership.com/category/blog/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Leadership Exercise – Human Centipede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Leadership Principle – Servant Leadership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Writing Assignment: Character References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WWW Video Assignment on Responsibility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9128CC-5389-4521-96DC-A345C40367B5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>
            <a:extLst>
              <a:ext uri="{FF2B5EF4-FFF2-40B4-BE49-F238E27FC236}">
                <a16:creationId xmlns:a16="http://schemas.microsoft.com/office/drawing/2014/main" id="{1EC51518-A904-A856-842A-7A42968DA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28775"/>
            <a:ext cx="75438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i="1" dirty="0">
                <a:solidFill>
                  <a:schemeClr val="bg2">
                    <a:lumMod val="50000"/>
                  </a:schemeClr>
                </a:solidFill>
              </a:rPr>
              <a:t>“People need responsibility. They resist assuming it, but they cannot get along without it.”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-John Steinbeck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72CE9A-C28F-54FC-A025-68E22C2790FD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8308B1A3-2213-4783-AEC3-A0DA8C438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76200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80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altLang="en-US" sz="6000" b="1" dirty="0">
                <a:solidFill>
                  <a:schemeClr val="bg2">
                    <a:lumMod val="50000"/>
                  </a:schemeClr>
                </a:solidFill>
              </a:rPr>
              <a:t>AL </a:t>
            </a:r>
            <a:r>
              <a:rPr lang="en-US" altLang="en-US" sz="8000" b="1" dirty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en-US" altLang="en-US" sz="6000" b="1" dirty="0">
                <a:solidFill>
                  <a:schemeClr val="bg2">
                    <a:lumMod val="50000"/>
                  </a:schemeClr>
                </a:solidFill>
              </a:rPr>
              <a:t>IPKEN, JR.</a:t>
            </a:r>
          </a:p>
        </p:txBody>
      </p:sp>
      <p:pic>
        <p:nvPicPr>
          <p:cNvPr id="4116" name="Picture 20" descr="C:\Documents and Settings\shoedel\My Documents\Sally\Curriculum - Burn\Book.Cover.P.Domain.Photos.jpgs\Cal.Ripken.Cover.jpg">
            <a:extLst>
              <a:ext uri="{FF2B5EF4-FFF2-40B4-BE49-F238E27FC236}">
                <a16:creationId xmlns:a16="http://schemas.microsoft.com/office/drawing/2014/main" id="{CDEF4679-EA37-6155-0A7A-47C427DCA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49400"/>
            <a:ext cx="2895600" cy="32173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94FBB0-3E77-8F25-83C9-9B76132F1466}"/>
              </a:ext>
            </a:extLst>
          </p:cNvPr>
          <p:cNvSpPr txBox="1"/>
          <p:nvPr/>
        </p:nvSpPr>
        <p:spPr>
          <a:xfrm>
            <a:off x="2286000" y="50292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i="1" dirty="0">
                <a:solidFill>
                  <a:schemeClr val="bg2">
                    <a:lumMod val="50000"/>
                  </a:schemeClr>
                </a:solidFill>
              </a:rPr>
              <a:t>“Whether I liked it or not, my actions, I came to realize, influenced kids. Just as I had looked up to athletes when I was a boy, some kids were now looking up to me.”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8308B1A3-2213-4783-AEC3-A0DA8C438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486181"/>
            <a:ext cx="8534400" cy="93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7200" b="1" dirty="0">
                <a:solidFill>
                  <a:schemeClr val="bg2">
                    <a:lumMod val="50000"/>
                  </a:schemeClr>
                </a:solidFill>
              </a:rPr>
              <a:t>ELVIS PRESLEY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94FBB0-3E77-8F25-83C9-9B76132F1466}"/>
              </a:ext>
            </a:extLst>
          </p:cNvPr>
          <p:cNvSpPr txBox="1"/>
          <p:nvPr/>
        </p:nvSpPr>
        <p:spPr>
          <a:xfrm>
            <a:off x="2286000" y="50292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i="1" dirty="0">
                <a:solidFill>
                  <a:schemeClr val="bg2">
                    <a:lumMod val="50000"/>
                  </a:schemeClr>
                </a:solidFill>
              </a:rPr>
              <a:t>“We were poor when I was coming up, real poor....</a:t>
            </a:r>
          </a:p>
          <a:p>
            <a:pPr algn="ctr"/>
            <a:r>
              <a:rPr lang="en-US" altLang="en-US" sz="2400" b="1" i="1" dirty="0">
                <a:solidFill>
                  <a:schemeClr val="bg2">
                    <a:lumMod val="50000"/>
                  </a:schemeClr>
                </a:solidFill>
              </a:rPr>
              <a:t>My Mama and Daddy have made a lot of sacrifices</a:t>
            </a:r>
          </a:p>
          <a:p>
            <a:pPr algn="ctr"/>
            <a:r>
              <a:rPr lang="en-US" altLang="en-US" sz="2400" b="1" i="1" dirty="0">
                <a:solidFill>
                  <a:schemeClr val="bg2">
                    <a:lumMod val="50000"/>
                  </a:schemeClr>
                </a:solidFill>
              </a:rPr>
              <a:t>for me. You can’t imagine how good it makes me feel to be able to do something for them now.”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4B0F75-1E03-A190-DBD7-11AD6B453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866" y="1348317"/>
            <a:ext cx="2880692" cy="368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1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>
            <a:extLst>
              <a:ext uri="{FF2B5EF4-FFF2-40B4-BE49-F238E27FC236}">
                <a16:creationId xmlns:a16="http://schemas.microsoft.com/office/drawing/2014/main" id="{EB20B130-0B98-C177-C874-75E7A8A33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09600"/>
            <a:ext cx="74676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AL </a:t>
            </a: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IPKEN, JR.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43F9A0DA-D545-A30B-908F-E3FA2B60B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19213"/>
            <a:ext cx="716280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As a major league baseball player, Cal Ripken, Jr. played for the Baltimore Orioles.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Cal Ripken, Jr. broke Lou Gehrig’s record of most consecutive games played with over 2,131.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He was named Sports Illustrated Athlete of the Year in 1995 for his commitment to the game.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His father was a manager for the Orioles and his brother also played professional baseball.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Cal Ripken, Jr. always puts family at the top                  of his list of priorities. He’s married with two               children.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pic>
        <p:nvPicPr>
          <p:cNvPr id="5143" name="Picture 23" descr="C:\Documents and Settings\shoedel\My Documents\Sally\Curriculum - Burn\Book.Cover.P.Domain.Photos.jpgs\Cal.Ripken.Cover.jpg">
            <a:extLst>
              <a:ext uri="{FF2B5EF4-FFF2-40B4-BE49-F238E27FC236}">
                <a16:creationId xmlns:a16="http://schemas.microsoft.com/office/drawing/2014/main" id="{63B32AC0-9135-EEFF-3E39-32DC5F779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5410200"/>
            <a:ext cx="1166812" cy="129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B716B9-D73A-3454-B6DF-188FB2432284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>
            <a:extLst>
              <a:ext uri="{FF2B5EF4-FFF2-40B4-BE49-F238E27FC236}">
                <a16:creationId xmlns:a16="http://schemas.microsoft.com/office/drawing/2014/main" id="{EB20B130-0B98-C177-C874-75E7A8A33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09600"/>
            <a:ext cx="7467600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ELVIS PRESLEY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43F9A0DA-D545-A30B-908F-E3FA2B60B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19213"/>
            <a:ext cx="71628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Elvis was a twin, but his brother died at birth.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Growing up in Tupelo, MS and then Memphis, TN, Elvis grew up very poor.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Elvis recorded a song for his mother. Sun Records liked what they heard.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He recorded “That’s Alright Mama” in 1954, which is known as the Big Bang of Rock ‘n Roll.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Through his music, movie and fame, Elvis has become one of the most legendary figures in the history of the world.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Sadly, he died at the age of 42 in 1977. </a:t>
            </a:r>
            <a:endParaRPr lang="en-US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B716B9-D73A-3454-B6DF-188FB2432284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Responsibility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16E1BD-FD27-0376-7DE3-F2B189562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1015" y="5665853"/>
            <a:ext cx="932985" cy="119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4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build="p" autoUpdateAnimBg="0"/>
    </p:bldLst>
  </p:timing>
</p:sld>
</file>

<file path=ppt/theme/theme1.xml><?xml version="1.0" encoding="utf-8"?>
<a:theme xmlns:a="http://schemas.openxmlformats.org/drawingml/2006/main" name="CDL Them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L Theme" id="{B1CF7FA2-5372-42E2-A129-C12E80564FCA}" vid="{CA580CDF-8F14-41F9-B210-819D1EDFCC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CDL Theme</Template>
  <TotalTime>430</TotalTime>
  <Words>424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Times New Roman</vt:lpstr>
      <vt:lpstr>Arial</vt:lpstr>
      <vt:lpstr>Calibri Light</vt:lpstr>
      <vt:lpstr>Calibri</vt:lpstr>
      <vt:lpstr>Candara</vt:lpstr>
      <vt:lpstr>Century Gothic</vt:lpstr>
      <vt:lpstr>Wingdings</vt:lpstr>
      <vt:lpstr>CDL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Springhouse Farm Court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User</dc:creator>
  <cp:lastModifiedBy>Joseph Hoedel</cp:lastModifiedBy>
  <cp:revision>48</cp:revision>
  <dcterms:created xsi:type="dcterms:W3CDTF">2005-01-18T01:46:54Z</dcterms:created>
  <dcterms:modified xsi:type="dcterms:W3CDTF">2023-09-27T01:06:50Z</dcterms:modified>
</cp:coreProperties>
</file>