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E0CAA3"/>
    <a:srgbClr val="9E8765"/>
    <a:srgbClr val="CC0000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225888-CE04-A804-FC2B-D204DB36CC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8798B-621A-7355-8599-2E78A4FE08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07BFCE-FA11-45C2-AEFF-38531386431C}" type="datetimeFigureOut">
              <a:rPr lang="en-US"/>
              <a:pPr>
                <a:defRPr/>
              </a:pPr>
              <a:t>9/26/2023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F1CB53-200F-569E-B884-5A35805F0C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8154BD-E910-A086-CA18-69981D814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8BE49-DE02-D76B-449F-FAFA8F2C6E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785D4-AD1C-6C73-7EB0-D9BC5499A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8889D5-4BDB-4A51-8DA8-342302D94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4AF490-EDFE-97D5-AE55-C41903948A37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3FD4F55-CD98-E56E-4A1B-C5E6E0550806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9A386-9254-9CE7-C5EB-B761A8CDBFA2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DADF3-8309-CD38-D7B1-6D4FD3E635AF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4DE3722A-8443-A1BC-0DB0-8EC5ABDD0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699000"/>
            <a:ext cx="29718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17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EA8511-3397-1F63-B9A7-3ECBAF877AF5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F8C82D3-D53B-2AF2-F95F-9156586DAFE4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894046-D0B9-F8B9-B413-B0C1CB1F9252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4FC3C6-EB1E-0C2C-FF54-54939DF60F5B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444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71F527-AC91-3524-E502-2F4582AC7F3B}"/>
              </a:ext>
            </a:extLst>
          </p:cNvPr>
          <p:cNvSpPr/>
          <p:nvPr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2918AB-2516-7795-8051-58A376E5FC15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E8C9E-C751-71F0-A3F5-B18F3C8B80F2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C1E36-DBCF-7339-43B7-00370745D82E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EF7A73-826E-E64E-1B5E-EA6D10783D77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A2C0816-5DD4-8CB6-06EC-CA2F36F6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D1F8417-801D-1A25-E543-BF598982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D7B2BC9-9A7F-F736-A329-03091EC4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68ED3D3-ACA7-48E8-BF59-458E192ED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0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BAB089B-6BFF-7422-9DE8-FF103ED5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66059CC-DABD-BE10-B2B6-D4EEDB77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AA54325C-7A23-AF2F-3B69-39AB28FE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8A09090-8214-4F18-AAF1-48FC63598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52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8C1193C-87DF-07D1-7791-A8319044E8CF}"/>
              </a:ext>
            </a:extLst>
          </p:cNvPr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3AE659-1907-AF9F-AE33-BEE40D4D4978}"/>
              </a:ext>
            </a:extLst>
          </p:cNvPr>
          <p:cNvSpPr/>
          <p:nvPr/>
        </p:nvSpPr>
        <p:spPr>
          <a:xfrm>
            <a:off x="1495425" y="152400"/>
            <a:ext cx="7648575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CA82DE-2393-C965-F0EA-D6BAD2CDE5C1}"/>
              </a:ext>
            </a:extLst>
          </p:cNvPr>
          <p:cNvSpPr/>
          <p:nvPr/>
        </p:nvSpPr>
        <p:spPr>
          <a:xfrm>
            <a:off x="1628775" y="0"/>
            <a:ext cx="47625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DD8F03C-BBEA-54D9-CE29-9CE5624087F0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en-US" sz="2300" dirty="0">
                <a:latin typeface="+mj-lt"/>
              </a:rPr>
              <a:t>Attitude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Preparation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Perseverance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Respect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Honesty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Integrity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Courage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Appreciation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Composure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Empathy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Gratitude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Tolerance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Sacrifice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Loyalty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Responsibility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Compassion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Leadership</a:t>
            </a:r>
          </a:p>
          <a:p>
            <a:pPr fontAlgn="auto">
              <a:defRPr/>
            </a:pPr>
            <a:r>
              <a:rPr lang="en-US" sz="2300" dirty="0">
                <a:latin typeface="+mj-lt"/>
              </a:rPr>
              <a:t>Character</a:t>
            </a:r>
          </a:p>
          <a:p>
            <a:pPr fontAlgn="auto">
              <a:defRPr/>
            </a:pPr>
            <a:endParaRPr lang="en-US" dirty="0"/>
          </a:p>
          <a:p>
            <a:pPr fontAlgn="auto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FE885260-57FD-CD39-37B8-853929E89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609600"/>
            <a:ext cx="7543800" cy="1433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8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CHARACTER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DD699650-07CF-D4B9-A315-0DCDF76FB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1890713"/>
            <a:ext cx="7469187" cy="20621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The centerpiece of all positive character traits. By improving on each trait, a person is improving their overall character.</a:t>
            </a:r>
            <a:r>
              <a:rPr lang="en-US" altLang="en-US" sz="3200" b="1" dirty="0">
                <a:cs typeface="Times New Roman" panose="02020603050405020304" pitchFamily="18" charset="0"/>
              </a:rPr>
              <a:t>	</a:t>
            </a:r>
            <a:endParaRPr lang="en-US" altLang="en-US" sz="3200" b="1" dirty="0"/>
          </a:p>
        </p:txBody>
      </p:sp>
      <p:sp>
        <p:nvSpPr>
          <p:cNvPr id="8196" name="Text Box 12">
            <a:extLst>
              <a:ext uri="{FF2B5EF4-FFF2-40B4-BE49-F238E27FC236}">
                <a16:creationId xmlns:a16="http://schemas.microsoft.com/office/drawing/2014/main" id="{DAD3D3D7-4116-7633-07B7-9828485CE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700" y="6477000"/>
            <a:ext cx="760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i="1">
                <a:solidFill>
                  <a:schemeClr val="bg1"/>
                </a:solidFill>
              </a:rPr>
              <a:t>Week 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D2F209-4860-7E27-E9B7-363F303C4E7D}"/>
              </a:ext>
            </a:extLst>
          </p:cNvPr>
          <p:cNvSpPr txBox="1"/>
          <p:nvPr/>
        </p:nvSpPr>
        <p:spPr>
          <a:xfrm>
            <a:off x="1674813" y="182563"/>
            <a:ext cx="7469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Unit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utoUpdateAnimBg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>
            <a:extLst>
              <a:ext uri="{FF2B5EF4-FFF2-40B4-BE49-F238E27FC236}">
                <a16:creationId xmlns:a16="http://schemas.microsoft.com/office/drawing/2014/main" id="{A40697C0-D609-78F8-E896-777F730B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4800" b="1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F1612753-3758-A660-6D32-F6F8AA10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7467600" cy="506292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23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Unit 18 Lesson Plans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 - Character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Character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Weekly Summary of Class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the Emperor’s Club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Chapters – Vivien Thomas &amp; Wayne Gretzky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Saying Goodbye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Question Ball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Take Home Final</a:t>
            </a:r>
          </a:p>
          <a:p>
            <a:pPr marL="800100" lvl="1" indent="-342900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Contribute to the WWW “character” assignment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13FEF3-BD94-70C8-1D67-A18538189C1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>
            <a:extLst>
              <a:ext uri="{FF2B5EF4-FFF2-40B4-BE49-F238E27FC236}">
                <a16:creationId xmlns:a16="http://schemas.microsoft.com/office/drawing/2014/main" id="{CF231A1B-4EBC-D6EA-A192-7715EA773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066800"/>
            <a:ext cx="7543800" cy="484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i="1" dirty="0">
                <a:solidFill>
                  <a:schemeClr val="bg2">
                    <a:lumMod val="50000"/>
                  </a:schemeClr>
                </a:solidFill>
              </a:rPr>
              <a:t>“Character cannot be developed in ease and quiet. Only through experience of trial and suffering can the soul be strengthened, vision cleared, ambition inspired, and success achieved.”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-Helen Keller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52AB7-8D59-D437-63B6-E8905AD00350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9EE8F11F-0B94-D931-CF5E-8A493C519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7" y="461963"/>
            <a:ext cx="7620000" cy="86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Vivien Thomas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728FC9-E759-6603-95F4-509DADFE5E5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Leadership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D5B0C-49DF-EAA4-B506-304E74C01D2C}"/>
              </a:ext>
            </a:extLst>
          </p:cNvPr>
          <p:cNvSpPr txBox="1"/>
          <p:nvPr/>
        </p:nvSpPr>
        <p:spPr>
          <a:xfrm>
            <a:off x="1981200" y="5410200"/>
            <a:ext cx="7010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0" u="none" strike="noStrike" baseline="0" dirty="0">
                <a:latin typeface="Roboto" panose="02000000000000000000" pitchFamily="2" charset="0"/>
              </a:rPr>
              <a:t>“I think the implications are extraordinary. Take a man like this, without much from anything, that impacts on inventions and also impacts on the nation’s premier heart surgeons. I look at him as a global person that rose above the conditions of his time.” </a:t>
            </a:r>
            <a:endParaRPr lang="en-US" dirty="0"/>
          </a:p>
        </p:txBody>
      </p:sp>
      <p:pic>
        <p:nvPicPr>
          <p:cNvPr id="5" name="Picture 4" descr="A painting of a person in a suit&#10;&#10;Description automatically generated">
            <a:extLst>
              <a:ext uri="{FF2B5EF4-FFF2-40B4-BE49-F238E27FC236}">
                <a16:creationId xmlns:a16="http://schemas.microsoft.com/office/drawing/2014/main" id="{ED3FD790-427A-21C3-7741-518160E6D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037" y="1219200"/>
            <a:ext cx="30861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>
            <a:extLst>
              <a:ext uri="{FF2B5EF4-FFF2-40B4-BE49-F238E27FC236}">
                <a16:creationId xmlns:a16="http://schemas.microsoft.com/office/drawing/2014/main" id="{9EE8F11F-0B94-D931-CF5E-8A493C519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7" y="461963"/>
            <a:ext cx="7620000" cy="86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</a:rPr>
              <a:t>Wayne Gretzky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728FC9-E759-6603-95F4-509DADFE5E5D}"/>
              </a:ext>
            </a:extLst>
          </p:cNvPr>
          <p:cNvSpPr txBox="1"/>
          <p:nvPr/>
        </p:nvSpPr>
        <p:spPr>
          <a:xfrm>
            <a:off x="7086600" y="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Leadership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D5B0C-49DF-EAA4-B506-304E74C01D2C}"/>
              </a:ext>
            </a:extLst>
          </p:cNvPr>
          <p:cNvSpPr txBox="1"/>
          <p:nvPr/>
        </p:nvSpPr>
        <p:spPr>
          <a:xfrm>
            <a:off x="2167127" y="54102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0" u="none" strike="noStrike" baseline="0" dirty="0">
                <a:latin typeface="Roboto" panose="02000000000000000000" pitchFamily="2" charset="0"/>
              </a:rPr>
              <a:t>“One of the things about being a celebrity is that you can help people that are less fortunate. That part of being Wayne Gretzky is most rewarding as far as I’m concerned.” </a:t>
            </a:r>
            <a:endParaRPr lang="en-US" dirty="0"/>
          </a:p>
        </p:txBody>
      </p:sp>
      <p:pic>
        <p:nvPicPr>
          <p:cNvPr id="5" name="Picture 4" descr="A hockey player in a uniform&#10;&#10;Description automatically generated">
            <a:extLst>
              <a:ext uri="{FF2B5EF4-FFF2-40B4-BE49-F238E27FC236}">
                <a16:creationId xmlns:a16="http://schemas.microsoft.com/office/drawing/2014/main" id="{7CE0F1BD-356A-9B04-6E3B-6A70D15AE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4000"/>
            <a:ext cx="6154600" cy="345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8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theme/theme1.xml><?xml version="1.0" encoding="utf-8"?>
<a:theme xmlns:a="http://schemas.openxmlformats.org/drawingml/2006/main" name="CDL Them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L Theme" id="{B1CF7FA2-5372-42E2-A129-C12E80564FCA}" vid="{CA580CDF-8F14-41F9-B210-819D1EDFC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CDL Theme</Template>
  <TotalTime>482</TotalTime>
  <Words>217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Calibri Light</vt:lpstr>
      <vt:lpstr>Calibri</vt:lpstr>
      <vt:lpstr>Candara</vt:lpstr>
      <vt:lpstr>Century Gothic</vt:lpstr>
      <vt:lpstr>Wingdings</vt:lpstr>
      <vt:lpstr>CDL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75</cp:revision>
  <dcterms:created xsi:type="dcterms:W3CDTF">2005-01-18T01:46:54Z</dcterms:created>
  <dcterms:modified xsi:type="dcterms:W3CDTF">2023-09-26T18:32:48Z</dcterms:modified>
</cp:coreProperties>
</file>