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57" r:id="rId4"/>
    <p:sldId id="258" r:id="rId5"/>
    <p:sldId id="263" r:id="rId6"/>
    <p:sldId id="259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AA3"/>
    <a:srgbClr val="9E8765"/>
    <a:srgbClr val="BD7E3F"/>
    <a:srgbClr val="C4874A"/>
    <a:srgbClr val="D2A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03" autoAdjust="0"/>
    <p:restoredTop sz="90929"/>
  </p:normalViewPr>
  <p:slideViewPr>
    <p:cSldViewPr>
      <p:cViewPr varScale="1">
        <p:scale>
          <a:sx n="100" d="100"/>
          <a:sy n="100" d="100"/>
        </p:scale>
        <p:origin x="2484" y="10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" y="0"/>
            <a:ext cx="1676387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 lIns="91440" rIns="9144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300" dirty="0">
                <a:latin typeface="+mj-lt"/>
              </a:rPr>
              <a:t>Attitude</a:t>
            </a:r>
          </a:p>
          <a:p>
            <a:pPr fontAlgn="auto"/>
            <a:r>
              <a:rPr lang="en-US" sz="2300" dirty="0">
                <a:latin typeface="+mj-lt"/>
              </a:rPr>
              <a:t>Preparation</a:t>
            </a:r>
          </a:p>
          <a:p>
            <a:pPr fontAlgn="auto"/>
            <a:r>
              <a:rPr lang="en-US" sz="2300" dirty="0">
                <a:latin typeface="+mj-lt"/>
              </a:rPr>
              <a:t>Perseverance</a:t>
            </a:r>
          </a:p>
          <a:p>
            <a:pPr fontAlgn="auto"/>
            <a:r>
              <a:rPr lang="en-US" sz="2300" dirty="0">
                <a:latin typeface="+mj-lt"/>
              </a:rPr>
              <a:t>Respect</a:t>
            </a:r>
          </a:p>
          <a:p>
            <a:pPr fontAlgn="auto"/>
            <a:r>
              <a:rPr lang="en-US" sz="2300" dirty="0">
                <a:latin typeface="+mj-lt"/>
              </a:rPr>
              <a:t>Honesty</a:t>
            </a:r>
          </a:p>
          <a:p>
            <a:pPr fontAlgn="auto"/>
            <a:r>
              <a:rPr lang="en-US" sz="2300" dirty="0">
                <a:latin typeface="+mj-lt"/>
              </a:rPr>
              <a:t>Integrity</a:t>
            </a:r>
          </a:p>
          <a:p>
            <a:pPr fontAlgn="auto"/>
            <a:r>
              <a:rPr lang="en-US" sz="2300" dirty="0">
                <a:latin typeface="+mj-lt"/>
              </a:rPr>
              <a:t>Courage</a:t>
            </a:r>
          </a:p>
          <a:p>
            <a:pPr fontAlgn="auto"/>
            <a:r>
              <a:rPr lang="en-US" sz="2300" dirty="0">
                <a:latin typeface="+mj-lt"/>
              </a:rPr>
              <a:t>Appreciation</a:t>
            </a:r>
          </a:p>
          <a:p>
            <a:pPr fontAlgn="auto"/>
            <a:r>
              <a:rPr lang="en-US" sz="2300" dirty="0">
                <a:latin typeface="+mj-lt"/>
              </a:rPr>
              <a:t>Composure</a:t>
            </a:r>
          </a:p>
          <a:p>
            <a:pPr fontAlgn="auto"/>
            <a:r>
              <a:rPr lang="en-US" sz="2300" dirty="0">
                <a:latin typeface="+mj-lt"/>
              </a:rPr>
              <a:t>Empathy</a:t>
            </a:r>
          </a:p>
          <a:p>
            <a:pPr fontAlgn="auto"/>
            <a:r>
              <a:rPr lang="en-US" sz="2300" dirty="0">
                <a:latin typeface="+mj-lt"/>
              </a:rPr>
              <a:t>Gratitude</a:t>
            </a:r>
          </a:p>
          <a:p>
            <a:pPr fontAlgn="auto"/>
            <a:r>
              <a:rPr lang="en-US" sz="2300" dirty="0">
                <a:latin typeface="+mj-lt"/>
              </a:rPr>
              <a:t>Tolerance</a:t>
            </a:r>
          </a:p>
          <a:p>
            <a:pPr fontAlgn="auto"/>
            <a:r>
              <a:rPr lang="en-US" sz="2300" dirty="0">
                <a:latin typeface="+mj-lt"/>
              </a:rPr>
              <a:t>Sacrifice</a:t>
            </a:r>
          </a:p>
          <a:p>
            <a:pPr fontAlgn="auto"/>
            <a:r>
              <a:rPr lang="en-US" sz="2300" dirty="0">
                <a:latin typeface="+mj-lt"/>
              </a:rPr>
              <a:t>Loyalty</a:t>
            </a:r>
          </a:p>
          <a:p>
            <a:pPr fontAlgn="auto"/>
            <a:r>
              <a:rPr lang="en-US" sz="2300" dirty="0">
                <a:latin typeface="+mj-lt"/>
              </a:rPr>
              <a:t>Responsibility</a:t>
            </a:r>
          </a:p>
          <a:p>
            <a:pPr fontAlgn="auto"/>
            <a:r>
              <a:rPr lang="en-US" sz="2300" dirty="0">
                <a:latin typeface="+mj-lt"/>
              </a:rPr>
              <a:t>Compassion</a:t>
            </a:r>
          </a:p>
          <a:p>
            <a:pPr fontAlgn="auto"/>
            <a:r>
              <a:rPr lang="en-US" sz="2300" dirty="0">
                <a:latin typeface="+mj-lt"/>
              </a:rPr>
              <a:t>Leadership</a:t>
            </a:r>
          </a:p>
          <a:p>
            <a:pPr fontAlgn="auto"/>
            <a:r>
              <a:rPr lang="en-US" sz="2300" dirty="0">
                <a:latin typeface="+mj-lt"/>
              </a:rPr>
              <a:t>Character</a:t>
            </a:r>
          </a:p>
          <a:p>
            <a:pPr fontAlgn="auto"/>
            <a:endParaRPr lang="en-US" dirty="0"/>
          </a:p>
          <a:p>
            <a:pPr fontAlgn="auto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95806" y="152400"/>
            <a:ext cx="7648194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8394" y="0"/>
            <a:ext cx="48006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99" y="4698980"/>
            <a:ext cx="2971800" cy="10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2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" y="0"/>
            <a:ext cx="1676387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 lIns="91440" rIns="9144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300" dirty="0">
                <a:latin typeface="+mj-lt"/>
              </a:rPr>
              <a:t>Attitude</a:t>
            </a:r>
          </a:p>
          <a:p>
            <a:pPr fontAlgn="auto"/>
            <a:r>
              <a:rPr lang="en-US" sz="2300" dirty="0">
                <a:latin typeface="+mj-lt"/>
              </a:rPr>
              <a:t>Preparation</a:t>
            </a:r>
          </a:p>
          <a:p>
            <a:pPr fontAlgn="auto"/>
            <a:r>
              <a:rPr lang="en-US" sz="2300" dirty="0">
                <a:latin typeface="+mj-lt"/>
              </a:rPr>
              <a:t>Perseverance</a:t>
            </a:r>
          </a:p>
          <a:p>
            <a:pPr fontAlgn="auto"/>
            <a:r>
              <a:rPr lang="en-US" sz="2300" dirty="0">
                <a:latin typeface="+mj-lt"/>
              </a:rPr>
              <a:t>Respect</a:t>
            </a:r>
          </a:p>
          <a:p>
            <a:pPr fontAlgn="auto"/>
            <a:r>
              <a:rPr lang="en-US" sz="2300" dirty="0">
                <a:latin typeface="+mj-lt"/>
              </a:rPr>
              <a:t>Honesty</a:t>
            </a:r>
          </a:p>
          <a:p>
            <a:pPr fontAlgn="auto"/>
            <a:r>
              <a:rPr lang="en-US" sz="2300" dirty="0">
                <a:latin typeface="+mj-lt"/>
              </a:rPr>
              <a:t>Integrity</a:t>
            </a:r>
          </a:p>
          <a:p>
            <a:pPr fontAlgn="auto"/>
            <a:r>
              <a:rPr lang="en-US" sz="2300" dirty="0">
                <a:latin typeface="+mj-lt"/>
              </a:rPr>
              <a:t>Courage</a:t>
            </a:r>
          </a:p>
          <a:p>
            <a:pPr fontAlgn="auto"/>
            <a:r>
              <a:rPr lang="en-US" sz="2300" dirty="0">
                <a:latin typeface="+mj-lt"/>
              </a:rPr>
              <a:t>Appreciation</a:t>
            </a:r>
          </a:p>
          <a:p>
            <a:pPr fontAlgn="auto"/>
            <a:r>
              <a:rPr lang="en-US" sz="2300" dirty="0">
                <a:latin typeface="+mj-lt"/>
              </a:rPr>
              <a:t>Composure</a:t>
            </a:r>
          </a:p>
          <a:p>
            <a:pPr fontAlgn="auto"/>
            <a:r>
              <a:rPr lang="en-US" sz="2300" dirty="0">
                <a:latin typeface="+mj-lt"/>
              </a:rPr>
              <a:t>Empathy</a:t>
            </a:r>
          </a:p>
          <a:p>
            <a:pPr fontAlgn="auto"/>
            <a:r>
              <a:rPr lang="en-US" sz="2300" dirty="0">
                <a:latin typeface="+mj-lt"/>
              </a:rPr>
              <a:t>Gratitude</a:t>
            </a:r>
          </a:p>
          <a:p>
            <a:pPr fontAlgn="auto"/>
            <a:r>
              <a:rPr lang="en-US" sz="2300" dirty="0">
                <a:latin typeface="+mj-lt"/>
              </a:rPr>
              <a:t>Tolerance</a:t>
            </a:r>
          </a:p>
          <a:p>
            <a:pPr fontAlgn="auto"/>
            <a:r>
              <a:rPr lang="en-US" sz="2300" dirty="0">
                <a:latin typeface="+mj-lt"/>
              </a:rPr>
              <a:t>Sacrifice</a:t>
            </a:r>
          </a:p>
          <a:p>
            <a:pPr fontAlgn="auto"/>
            <a:r>
              <a:rPr lang="en-US" sz="2300" dirty="0">
                <a:latin typeface="+mj-lt"/>
              </a:rPr>
              <a:t>Loyalty</a:t>
            </a:r>
          </a:p>
          <a:p>
            <a:pPr fontAlgn="auto"/>
            <a:r>
              <a:rPr lang="en-US" sz="2300" dirty="0">
                <a:latin typeface="+mj-lt"/>
              </a:rPr>
              <a:t>Responsibility</a:t>
            </a:r>
          </a:p>
          <a:p>
            <a:pPr fontAlgn="auto"/>
            <a:r>
              <a:rPr lang="en-US" sz="2300" dirty="0">
                <a:latin typeface="+mj-lt"/>
              </a:rPr>
              <a:t>Compassion</a:t>
            </a:r>
          </a:p>
          <a:p>
            <a:pPr fontAlgn="auto"/>
            <a:r>
              <a:rPr lang="en-US" sz="2300" dirty="0">
                <a:latin typeface="+mj-lt"/>
              </a:rPr>
              <a:t>Leadership</a:t>
            </a:r>
          </a:p>
          <a:p>
            <a:pPr fontAlgn="auto"/>
            <a:r>
              <a:rPr lang="en-US" sz="2300" dirty="0">
                <a:latin typeface="+mj-lt"/>
              </a:rPr>
              <a:t>Character</a:t>
            </a:r>
          </a:p>
          <a:p>
            <a:pPr fontAlgn="auto"/>
            <a:endParaRPr lang="en-US" dirty="0"/>
          </a:p>
          <a:p>
            <a:pPr fontAlgn="auto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95806" y="152400"/>
            <a:ext cx="7648194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8394" y="0"/>
            <a:ext cx="48006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5973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086600" y="0"/>
            <a:ext cx="2057400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2438400" y="1143000"/>
            <a:ext cx="59563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>
              <a:buClr>
                <a:srgbClr val="207FAB"/>
              </a:buClr>
              <a:buFont typeface="Wingdings 3" panose="05040102010807070707" pitchFamily="18" charset="2"/>
              <a:buChar char=""/>
              <a:defRPr sz="3200"/>
            </a:lvl1pPr>
            <a:lvl2pPr marL="384048" indent="-182880">
              <a:buClr>
                <a:srgbClr val="207FAB"/>
              </a:buClr>
              <a:buFont typeface="Wingdings 3" panose="05040102010807070707" pitchFamily="18" charset="2"/>
              <a:buChar char=""/>
              <a:defRPr sz="2800"/>
            </a:lvl2pPr>
            <a:lvl3pPr>
              <a:buClr>
                <a:srgbClr val="207FAB"/>
              </a:buCl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" y="0"/>
            <a:ext cx="1676387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 lIns="91440" rIns="9144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300" dirty="0">
                <a:latin typeface="+mj-lt"/>
              </a:rPr>
              <a:t>Attitude</a:t>
            </a:r>
          </a:p>
          <a:p>
            <a:pPr fontAlgn="auto"/>
            <a:r>
              <a:rPr lang="en-US" sz="2300" dirty="0">
                <a:latin typeface="+mj-lt"/>
              </a:rPr>
              <a:t>Preparation</a:t>
            </a:r>
          </a:p>
          <a:p>
            <a:pPr fontAlgn="auto"/>
            <a:r>
              <a:rPr lang="en-US" sz="2300" dirty="0">
                <a:latin typeface="+mj-lt"/>
              </a:rPr>
              <a:t>Perseverance</a:t>
            </a:r>
          </a:p>
          <a:p>
            <a:pPr fontAlgn="auto"/>
            <a:r>
              <a:rPr lang="en-US" sz="2300" dirty="0">
                <a:latin typeface="+mj-lt"/>
              </a:rPr>
              <a:t>Respect</a:t>
            </a:r>
          </a:p>
          <a:p>
            <a:pPr fontAlgn="auto"/>
            <a:r>
              <a:rPr lang="en-US" sz="2300" dirty="0">
                <a:latin typeface="+mj-lt"/>
              </a:rPr>
              <a:t>Honesty</a:t>
            </a:r>
          </a:p>
          <a:p>
            <a:pPr fontAlgn="auto"/>
            <a:r>
              <a:rPr lang="en-US" sz="2300" dirty="0">
                <a:latin typeface="+mj-lt"/>
              </a:rPr>
              <a:t>Integrity</a:t>
            </a:r>
          </a:p>
          <a:p>
            <a:pPr fontAlgn="auto"/>
            <a:r>
              <a:rPr lang="en-US" sz="2300" dirty="0">
                <a:latin typeface="+mj-lt"/>
              </a:rPr>
              <a:t>Courage</a:t>
            </a:r>
          </a:p>
          <a:p>
            <a:pPr fontAlgn="auto"/>
            <a:r>
              <a:rPr lang="en-US" sz="2300" dirty="0">
                <a:latin typeface="+mj-lt"/>
              </a:rPr>
              <a:t>Appreciation</a:t>
            </a:r>
          </a:p>
          <a:p>
            <a:pPr fontAlgn="auto"/>
            <a:r>
              <a:rPr lang="en-US" sz="2300" dirty="0">
                <a:latin typeface="+mj-lt"/>
              </a:rPr>
              <a:t>Composure</a:t>
            </a:r>
          </a:p>
          <a:p>
            <a:pPr fontAlgn="auto"/>
            <a:r>
              <a:rPr lang="en-US" sz="2300" dirty="0">
                <a:latin typeface="+mj-lt"/>
              </a:rPr>
              <a:t>Empathy</a:t>
            </a:r>
          </a:p>
          <a:p>
            <a:pPr fontAlgn="auto"/>
            <a:r>
              <a:rPr lang="en-US" sz="2300" dirty="0">
                <a:latin typeface="+mj-lt"/>
              </a:rPr>
              <a:t>Gratitude</a:t>
            </a:r>
          </a:p>
          <a:p>
            <a:pPr fontAlgn="auto"/>
            <a:r>
              <a:rPr lang="en-US" sz="2300" dirty="0">
                <a:latin typeface="+mj-lt"/>
              </a:rPr>
              <a:t>Tolerance</a:t>
            </a:r>
          </a:p>
          <a:p>
            <a:pPr fontAlgn="auto"/>
            <a:r>
              <a:rPr lang="en-US" sz="2300" dirty="0">
                <a:latin typeface="+mj-lt"/>
              </a:rPr>
              <a:t>Sacrifice</a:t>
            </a:r>
          </a:p>
          <a:p>
            <a:pPr fontAlgn="auto"/>
            <a:r>
              <a:rPr lang="en-US" sz="2300" dirty="0">
                <a:latin typeface="+mj-lt"/>
              </a:rPr>
              <a:t>Loyalty</a:t>
            </a:r>
          </a:p>
          <a:p>
            <a:pPr fontAlgn="auto"/>
            <a:r>
              <a:rPr lang="en-US" sz="2300" dirty="0">
                <a:latin typeface="+mj-lt"/>
              </a:rPr>
              <a:t>Responsibility</a:t>
            </a:r>
          </a:p>
          <a:p>
            <a:pPr fontAlgn="auto"/>
            <a:r>
              <a:rPr lang="en-US" sz="2300" dirty="0">
                <a:latin typeface="+mj-lt"/>
              </a:rPr>
              <a:t>Compassion</a:t>
            </a:r>
          </a:p>
          <a:p>
            <a:pPr fontAlgn="auto"/>
            <a:r>
              <a:rPr lang="en-US" sz="2300" dirty="0">
                <a:latin typeface="+mj-lt"/>
              </a:rPr>
              <a:t>Leadership</a:t>
            </a:r>
          </a:p>
          <a:p>
            <a:pPr fontAlgn="auto"/>
            <a:r>
              <a:rPr lang="en-US" sz="2300" dirty="0">
                <a:latin typeface="+mj-lt"/>
              </a:rPr>
              <a:t>Character</a:t>
            </a:r>
          </a:p>
          <a:p>
            <a:pPr fontAlgn="auto"/>
            <a:endParaRPr lang="en-US" dirty="0"/>
          </a:p>
          <a:p>
            <a:pPr fontAlgn="auto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8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C15FB8BF-6319-4D7D-9560-3E61A40B03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47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15B4EF-CFBD-4BE7-95C4-0F4CA86F14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96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" y="0"/>
            <a:ext cx="1676387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495806" y="152400"/>
            <a:ext cx="7648194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8394" y="0"/>
            <a:ext cx="48006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 lIns="91440" rIns="9144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300" dirty="0">
                <a:latin typeface="+mj-lt"/>
              </a:rPr>
              <a:t>Attitude</a:t>
            </a:r>
          </a:p>
          <a:p>
            <a:pPr fontAlgn="auto"/>
            <a:r>
              <a:rPr lang="en-US" sz="2300" dirty="0">
                <a:latin typeface="+mj-lt"/>
              </a:rPr>
              <a:t>Preparation</a:t>
            </a:r>
          </a:p>
          <a:p>
            <a:pPr fontAlgn="auto"/>
            <a:r>
              <a:rPr lang="en-US" sz="2300" dirty="0">
                <a:latin typeface="+mj-lt"/>
              </a:rPr>
              <a:t>Perseverance</a:t>
            </a:r>
          </a:p>
          <a:p>
            <a:pPr fontAlgn="auto"/>
            <a:r>
              <a:rPr lang="en-US" sz="2300" dirty="0">
                <a:latin typeface="+mj-lt"/>
              </a:rPr>
              <a:t>Respect</a:t>
            </a:r>
          </a:p>
          <a:p>
            <a:pPr fontAlgn="auto"/>
            <a:r>
              <a:rPr lang="en-US" sz="2300" dirty="0">
                <a:latin typeface="+mj-lt"/>
              </a:rPr>
              <a:t>Honesty</a:t>
            </a:r>
          </a:p>
          <a:p>
            <a:pPr fontAlgn="auto"/>
            <a:r>
              <a:rPr lang="en-US" sz="2300" dirty="0">
                <a:latin typeface="+mj-lt"/>
              </a:rPr>
              <a:t>Integrity</a:t>
            </a:r>
          </a:p>
          <a:p>
            <a:pPr fontAlgn="auto"/>
            <a:r>
              <a:rPr lang="en-US" sz="2300" dirty="0">
                <a:latin typeface="+mj-lt"/>
              </a:rPr>
              <a:t>Courage</a:t>
            </a:r>
          </a:p>
          <a:p>
            <a:pPr fontAlgn="auto"/>
            <a:r>
              <a:rPr lang="en-US" sz="2300" dirty="0">
                <a:latin typeface="+mj-lt"/>
              </a:rPr>
              <a:t>Appreciation</a:t>
            </a:r>
          </a:p>
          <a:p>
            <a:pPr fontAlgn="auto"/>
            <a:r>
              <a:rPr lang="en-US" sz="2300" dirty="0">
                <a:latin typeface="+mj-lt"/>
              </a:rPr>
              <a:t>Composure</a:t>
            </a:r>
          </a:p>
          <a:p>
            <a:pPr fontAlgn="auto"/>
            <a:r>
              <a:rPr lang="en-US" sz="2300" dirty="0">
                <a:latin typeface="+mj-lt"/>
              </a:rPr>
              <a:t>Empathy</a:t>
            </a:r>
          </a:p>
          <a:p>
            <a:pPr fontAlgn="auto"/>
            <a:r>
              <a:rPr lang="en-US" sz="2300" dirty="0">
                <a:latin typeface="+mj-lt"/>
              </a:rPr>
              <a:t>Gratitude</a:t>
            </a:r>
          </a:p>
          <a:p>
            <a:pPr fontAlgn="auto"/>
            <a:r>
              <a:rPr lang="en-US" sz="2300" dirty="0">
                <a:latin typeface="+mj-lt"/>
              </a:rPr>
              <a:t>Tolerance</a:t>
            </a:r>
          </a:p>
          <a:p>
            <a:pPr fontAlgn="auto"/>
            <a:r>
              <a:rPr lang="en-US" sz="2300" dirty="0">
                <a:latin typeface="+mj-lt"/>
              </a:rPr>
              <a:t>Sacrifice</a:t>
            </a:r>
          </a:p>
          <a:p>
            <a:pPr fontAlgn="auto"/>
            <a:r>
              <a:rPr lang="en-US" sz="2300" dirty="0">
                <a:latin typeface="+mj-lt"/>
              </a:rPr>
              <a:t>Loyalty</a:t>
            </a:r>
          </a:p>
          <a:p>
            <a:pPr fontAlgn="auto"/>
            <a:r>
              <a:rPr lang="en-US" sz="2300" dirty="0">
                <a:latin typeface="+mj-lt"/>
              </a:rPr>
              <a:t>Responsibility</a:t>
            </a:r>
          </a:p>
          <a:p>
            <a:pPr fontAlgn="auto"/>
            <a:r>
              <a:rPr lang="en-US" sz="2300" dirty="0">
                <a:latin typeface="+mj-lt"/>
              </a:rPr>
              <a:t>Compassion</a:t>
            </a:r>
          </a:p>
          <a:p>
            <a:pPr fontAlgn="auto"/>
            <a:r>
              <a:rPr lang="en-US" sz="2300" dirty="0">
                <a:latin typeface="+mj-lt"/>
              </a:rPr>
              <a:t>Leadership</a:t>
            </a:r>
          </a:p>
          <a:p>
            <a:pPr fontAlgn="auto"/>
            <a:r>
              <a:rPr lang="en-US" sz="2300" dirty="0">
                <a:latin typeface="+mj-lt"/>
              </a:rPr>
              <a:t>Character</a:t>
            </a:r>
          </a:p>
          <a:p>
            <a:pPr fontAlgn="auto"/>
            <a:endParaRPr lang="en-US" dirty="0"/>
          </a:p>
          <a:p>
            <a:pPr fontAlgn="auto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6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600200" y="1079500"/>
            <a:ext cx="7543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8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P</a:t>
            </a:r>
            <a:r>
              <a:rPr lang="en-US" altLang="en-US" sz="66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REPARATION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600200" y="2513013"/>
            <a:ext cx="7543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Doing All You Can Today to </a:t>
            </a:r>
            <a:b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Ensure Successful Outcomes</a:t>
            </a:r>
            <a:endParaRPr lang="en-US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223" name="Picture 15" descr="C:\Users\Joe Hoedel\Google Drive\CD&amp;L Business\Logos\5421e392-a7e3-49e6-94ec-4fda1d1b2c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4343400"/>
            <a:ext cx="205105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0610" y="169425"/>
            <a:ext cx="7467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Unit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  <p:bldP spid="206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600200" y="2057400"/>
            <a:ext cx="7543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4800" b="1" dirty="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828800" y="367880"/>
            <a:ext cx="6906352" cy="583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300" b="1" dirty="0">
                <a:solidFill>
                  <a:srgbClr val="207FAB"/>
                </a:solidFill>
                <a:latin typeface="Century Gothic" panose="020B0502020202020204" pitchFamily="34" charset="0"/>
              </a:rPr>
              <a:t>Unit 2 Lesson Plans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spcBef>
                <a:spcPct val="50000"/>
              </a:spcBef>
              <a:buClr>
                <a:srgbClr val="207FAB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Student Definition &amp; Quote Exercise </a:t>
            </a:r>
          </a:p>
          <a:p>
            <a:pPr marL="800100" lvl="1" indent="-342900">
              <a:spcBef>
                <a:spcPct val="50000"/>
              </a:spcBef>
              <a:buClr>
                <a:srgbClr val="207FAB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Ethical Dilemma – Epitaph Exercise</a:t>
            </a:r>
          </a:p>
          <a:p>
            <a:pPr marL="800100" lvl="1" indent="-342900">
              <a:spcBef>
                <a:spcPct val="50000"/>
              </a:spcBef>
              <a:buClr>
                <a:srgbClr val="207FAB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Lecture: Developing a Class Mission Statement</a:t>
            </a:r>
          </a:p>
          <a:p>
            <a:pPr marL="800100" lvl="1" indent="-342900">
              <a:spcBef>
                <a:spcPct val="50000"/>
              </a:spcBef>
              <a:buClr>
                <a:srgbClr val="207FAB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Scenes &amp; questions from </a:t>
            </a:r>
            <a:r>
              <a:rPr lang="en-US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Stand &amp; Deliver</a:t>
            </a:r>
            <a:endParaRPr lang="en-US" alt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spcBef>
                <a:spcPct val="50000"/>
              </a:spcBef>
              <a:buClr>
                <a:srgbClr val="207FAB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Role Model Chapter – Captain “Sully” &amp; Nelly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Korda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spcBef>
                <a:spcPct val="50000"/>
              </a:spcBef>
              <a:buClr>
                <a:srgbClr val="207FAB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Basic Skill – Calendar function on phone/tablet</a:t>
            </a:r>
          </a:p>
          <a:p>
            <a:pPr marL="800100" lvl="1" indent="-342900">
              <a:spcBef>
                <a:spcPct val="50000"/>
              </a:spcBef>
              <a:buClr>
                <a:srgbClr val="207FAB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Online Blog – Current Event </a:t>
            </a:r>
          </a:p>
          <a:p>
            <a:pPr marL="800100" lvl="1" indent="-342900">
              <a:spcBef>
                <a:spcPct val="50000"/>
              </a:spcBef>
              <a:buClr>
                <a:srgbClr val="207FAB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Principle #2 – Planning and Preparation are the keys</a:t>
            </a:r>
          </a:p>
          <a:p>
            <a:pPr marL="800100" lvl="1" indent="-342900">
              <a:spcBef>
                <a:spcPct val="50000"/>
              </a:spcBef>
              <a:buClr>
                <a:srgbClr val="207FAB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Leadership Exercise – Show and Tell</a:t>
            </a:r>
          </a:p>
          <a:p>
            <a:pPr marL="800100" lvl="1" indent="-342900">
              <a:spcBef>
                <a:spcPct val="50000"/>
              </a:spcBef>
              <a:buClr>
                <a:srgbClr val="207FAB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Writing Assignment: Personal Mission Statement &amp; </a:t>
            </a:r>
            <a:b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</a:b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Goal Setting</a:t>
            </a:r>
          </a:p>
          <a:p>
            <a:pPr marL="800100" lvl="1" indent="-342900">
              <a:spcBef>
                <a:spcPct val="50000"/>
              </a:spcBef>
              <a:buClr>
                <a:srgbClr val="207FAB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Complete WWW Preparation assignment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0" y="0"/>
            <a:ext cx="183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121572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utoUpdateAnimBg="0"/>
      <p:bldP spid="6154" grpId="0" build="allAtOnce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600200" y="1871663"/>
            <a:ext cx="7543800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i="1" dirty="0">
                <a:solidFill>
                  <a:schemeClr val="bg2">
                    <a:lumMod val="50000"/>
                  </a:schemeClr>
                </a:solidFill>
              </a:rPr>
              <a:t>“Luck is what happens   when preparation meets opportunity.”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-Seneca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0" y="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Preparation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600200" y="2057400"/>
            <a:ext cx="7543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800" b="1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581150" y="230832"/>
            <a:ext cx="7467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cap="small" dirty="0">
                <a:solidFill>
                  <a:schemeClr val="bg2">
                    <a:lumMod val="50000"/>
                  </a:schemeClr>
                </a:solidFill>
              </a:rPr>
              <a:t>Capt. </a:t>
            </a:r>
            <a:r>
              <a:rPr lang="en-US" altLang="en-US" sz="4800" b="1" cap="small" dirty="0" err="1">
                <a:solidFill>
                  <a:schemeClr val="bg2">
                    <a:lumMod val="50000"/>
                  </a:schemeClr>
                </a:solidFill>
              </a:rPr>
              <a:t>Chesley</a:t>
            </a:r>
            <a:r>
              <a:rPr lang="en-US" altLang="en-US" sz="4800" b="1" cap="small" dirty="0">
                <a:solidFill>
                  <a:schemeClr val="bg2">
                    <a:lumMod val="50000"/>
                  </a:schemeClr>
                </a:solidFill>
              </a:rPr>
              <a:t>              “Sully” </a:t>
            </a:r>
            <a:r>
              <a:rPr lang="en-US" altLang="en-US" sz="4800" b="1" cap="small" dirty="0" err="1">
                <a:solidFill>
                  <a:schemeClr val="bg2">
                    <a:lumMod val="50000"/>
                  </a:schemeClr>
                </a:solidFill>
              </a:rPr>
              <a:t>Sullenberger</a:t>
            </a:r>
            <a:endParaRPr lang="en-US" altLang="en-US" sz="4800" b="1" cap="smal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293" name="Picture 16" descr="ChesleySullySullenberger_Portrait_hi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19542"/>
            <a:ext cx="2324100" cy="3486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7315200" y="0"/>
            <a:ext cx="183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Preparation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628C5534-564D-CACE-3468-9A7AADCF4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05692"/>
            <a:ext cx="72961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i="1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“For 42 years, I’ve been making small, regular deposits in this bank of experience, education and training. On January 15</a:t>
            </a:r>
            <a:r>
              <a:rPr lang="en-US" altLang="en-US" b="1" i="1" baseline="30000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th</a:t>
            </a:r>
            <a:r>
              <a:rPr lang="en-US" altLang="en-US" b="1" i="1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, the balance was sufficient so that I could make a very large withdrawal.”</a:t>
            </a:r>
            <a:endParaRPr lang="en-US" alt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utoUpdateAnimBg="0"/>
      <p:bldP spid="4104" grpId="0" autoUpdateAnimBg="0"/>
      <p:bldP spid="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600200" y="2057400"/>
            <a:ext cx="7543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800" b="1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581150" y="230832"/>
            <a:ext cx="7467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cap="small" dirty="0">
                <a:solidFill>
                  <a:schemeClr val="bg2">
                    <a:lumMod val="50000"/>
                  </a:schemeClr>
                </a:solidFill>
              </a:rPr>
              <a:t>Nelly </a:t>
            </a:r>
            <a:r>
              <a:rPr lang="en-US" altLang="en-US" sz="4800" b="1" cap="small" dirty="0" err="1">
                <a:solidFill>
                  <a:schemeClr val="bg2">
                    <a:lumMod val="50000"/>
                  </a:schemeClr>
                </a:solidFill>
              </a:rPr>
              <a:t>Korda</a:t>
            </a:r>
            <a:endParaRPr lang="en-US" altLang="en-US" sz="4800" b="1" cap="smal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0"/>
            <a:ext cx="183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Preparation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628C5534-564D-CACE-3468-9A7AADCF4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07335"/>
            <a:ext cx="72961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i="1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“Every day’s a clean slate. You don’t know what’s going to happen, you don’t know what you’re going to shoot and the best you can do is go in with a good attitude and try your best.” </a:t>
            </a:r>
            <a:endParaRPr lang="en-US" altLang="en-US" sz="28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52DEB-E4F7-318C-8B30-1E856504A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05" y="1033254"/>
            <a:ext cx="5638800" cy="37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1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utoUpdateAnimBg="0"/>
      <p:bldP spid="4104" grpId="0" autoUpdateAnimBg="0"/>
      <p:bldP spid="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600200" y="2057400"/>
            <a:ext cx="7543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800" b="1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676400" y="814388"/>
            <a:ext cx="7467600" cy="51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chemeClr val="bg2">
                    <a:lumMod val="50000"/>
                  </a:schemeClr>
                </a:solidFill>
              </a:rPr>
              <a:t>Capt. </a:t>
            </a:r>
            <a:r>
              <a:rPr lang="en-US" altLang="en-US" sz="3600" b="1" dirty="0" err="1">
                <a:solidFill>
                  <a:schemeClr val="bg2">
                    <a:lumMod val="50000"/>
                  </a:schemeClr>
                </a:solidFill>
              </a:rPr>
              <a:t>Chesley</a:t>
            </a:r>
            <a:r>
              <a:rPr lang="en-US" altLang="en-US" sz="3600" b="1" dirty="0">
                <a:solidFill>
                  <a:schemeClr val="bg2">
                    <a:lumMod val="50000"/>
                  </a:schemeClr>
                </a:solidFill>
              </a:rPr>
              <a:t> “Sully” </a:t>
            </a:r>
            <a:r>
              <a:rPr lang="en-US" altLang="en-US" sz="3600" b="1" dirty="0" err="1">
                <a:solidFill>
                  <a:schemeClr val="bg2">
                    <a:lumMod val="50000"/>
                  </a:schemeClr>
                </a:solidFill>
              </a:rPr>
              <a:t>Sullenberger</a:t>
            </a:r>
            <a:endParaRPr lang="en-US" altLang="en-U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1905000" y="1676400"/>
            <a:ext cx="71628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Capt.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Chesley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“Sully”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Sullenberger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landed Flight 1549 in the Hudson River with all passengers/crew surviving.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At the age of five, he decided he wanted to be a pilot.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Before he could drive a car,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Sullenberger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obtained his pilot’s license.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He was a pilot for US Air for 29 years and is now retired. He travels the country teaching others how to respond in a crisis.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He is married and has two daughters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pic>
        <p:nvPicPr>
          <p:cNvPr id="13320" name="Picture 19" descr="ChesleySullySullenberger_Portrait_hi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257800"/>
            <a:ext cx="965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7315200" y="0"/>
            <a:ext cx="183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Preparation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28" grpId="0" autoUpdateAnimBg="0"/>
    </p:bldLst>
  </p:timing>
</p:sld>
</file>

<file path=ppt/theme/theme1.xml><?xml version="1.0" encoding="utf-8"?>
<a:theme xmlns:a="http://schemas.openxmlformats.org/drawingml/2006/main" name="CDL Them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L Theme" id="{B1CF7FA2-5372-42E2-A129-C12E80564FCA}" vid="{CA580CDF-8F14-41F9-B210-819D1EDFCC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CDL Theme</Template>
  <TotalTime>870</TotalTime>
  <Words>295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Calibri Light</vt:lpstr>
      <vt:lpstr>Candara</vt:lpstr>
      <vt:lpstr>Century Gothic</vt:lpstr>
      <vt:lpstr>Times New Roman</vt:lpstr>
      <vt:lpstr>Wingdings</vt:lpstr>
      <vt:lpstr>Wingdings 3</vt:lpstr>
      <vt:lpstr>CDL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Springhouse Farm Court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User</dc:creator>
  <cp:lastModifiedBy>Joseph Hoedel</cp:lastModifiedBy>
  <cp:revision>50</cp:revision>
  <dcterms:created xsi:type="dcterms:W3CDTF">2005-01-18T01:46:54Z</dcterms:created>
  <dcterms:modified xsi:type="dcterms:W3CDTF">2023-09-07T16:35:44Z</dcterms:modified>
</cp:coreProperties>
</file>