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AA3"/>
    <a:srgbClr val="9E8765"/>
    <a:srgbClr val="BD7E3F"/>
    <a:srgbClr val="C4874A"/>
    <a:srgbClr val="D2A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3" autoAdjust="0"/>
    <p:restoredTop sz="90929"/>
  </p:normalViewPr>
  <p:slideViewPr>
    <p:cSldViewPr>
      <p:cViewPr varScale="1">
        <p:scale>
          <a:sx n="100" d="100"/>
          <a:sy n="100" d="100"/>
        </p:scale>
        <p:origin x="2484" y="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970F43-1A58-6231-E9B1-B5E2777F37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38671-87F4-C3B3-DF3E-FE8E7AE8CB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D6532B-5E7E-48A8-9C95-4631CD1DADF0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010D67-CE7E-79E6-BDC7-61B82B3BCA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4109D59-5295-FCBD-DC32-A90B8A9DE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62C40-5161-D9C7-7AED-6ABAC4A650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982A6-F1B9-BEF3-32B4-A6D26F4B5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D9DE4B0-308A-4B00-8102-61F66901AB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FFFE304-2CAC-3792-D0BD-17496C587D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4C7A062-E24B-9F1D-14D0-3F666E6575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117E4B6-0A38-3F49-0543-8561B931B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3E55F9-7BFC-4104-B2F8-1012304E584E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E3D2B1-514A-FD71-DC06-56D159F1600B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F63214-2FFA-E61E-AD57-E1B8274F72C9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80BCF8-1274-B1A9-E36C-EF210CFB4B49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67577-FB6A-E38F-D1A5-73B5E3DDCEF2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9F7C31D-2B9E-4362-551B-D7527479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699000"/>
            <a:ext cx="297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44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4CF312-8323-5C6B-95EF-33671258F3FB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A98FD35-9311-E191-79C1-4FEF94BCE036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FEBF54-E4FF-A8F1-8888-4B923630D100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2546C-911C-5198-BFAE-477B2056EA70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445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954D2B-ED7D-5480-A0AF-C828B1C7599C}"/>
              </a:ext>
            </a:extLst>
          </p:cNvPr>
          <p:cNvSpPr/>
          <p:nvPr/>
        </p:nvSpPr>
        <p:spPr>
          <a:xfrm>
            <a:off x="7086600" y="0"/>
            <a:ext cx="2057400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653F8E-FDB7-C0BE-A337-5498862AF05C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06829-5EDF-2806-EC46-B65C131B17ED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2438400" y="1143000"/>
            <a:ext cx="59563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>
              <a:buClr>
                <a:srgbClr val="207FAB"/>
              </a:buClr>
              <a:buFont typeface="Wingdings 3" panose="05040102010807070707" pitchFamily="18" charset="2"/>
              <a:buChar char=""/>
              <a:defRPr sz="3200"/>
            </a:lvl1pPr>
            <a:lvl2pPr marL="384048" indent="-182880">
              <a:buClr>
                <a:srgbClr val="207FAB"/>
              </a:buClr>
              <a:buFont typeface="Wingdings 3" panose="05040102010807070707" pitchFamily="18" charset="2"/>
              <a:buChar char=""/>
              <a:defRPr sz="2800"/>
            </a:lvl2pPr>
            <a:lvl3pPr>
              <a:buClr>
                <a:srgbClr val="207FAB"/>
              </a:buCl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7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DC2EA4-1B20-0A14-1D42-91C2DA3152B9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56794B-D836-B979-2FAB-EFC416C129ED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719CA2A-0AB9-1793-44C7-BC29B277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F4570F0-1759-BE23-F908-CCED7A0B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EF45985-9608-025F-3FCE-0C0782CB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7BA7228-46BB-475D-835A-AD35DD0E9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72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01028429-6495-BD77-1DF5-953E8BA7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F9BED185-4DB9-8F71-1C97-B542EDC1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490EA3F6-24EB-3E0D-5BC4-8B363C1E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9642A86-8C06-47C3-A9A2-EA73730E3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80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C9A7E-8314-4883-0FC1-4072DCA0D0EA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02F495-D74C-1323-C661-777DBFA87276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9C85F-A83F-07D3-2D6D-82CCBEFBF683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0D69406-1D0B-CF8A-C807-28F53D69FB9E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acterandleadership.com/category/blo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395770D7-89FD-0637-E8C3-2D26F00AA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52488"/>
            <a:ext cx="7391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80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APPRECIATION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F4FD349A-83A1-82ED-5746-917C9386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362200"/>
            <a:ext cx="7467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Being thankful for what you have, instead of complaining about what you don’t</a:t>
            </a: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E4C62-6FEB-6039-FD32-57DD977A339C}"/>
              </a:ext>
            </a:extLst>
          </p:cNvPr>
          <p:cNvSpPr txBox="1"/>
          <p:nvPr/>
        </p:nvSpPr>
        <p:spPr>
          <a:xfrm>
            <a:off x="1676400" y="127000"/>
            <a:ext cx="7467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Unit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>
            <a:extLst>
              <a:ext uri="{FF2B5EF4-FFF2-40B4-BE49-F238E27FC236}">
                <a16:creationId xmlns:a16="http://schemas.microsoft.com/office/drawing/2014/main" id="{8BA0E4CB-17F2-12C3-EFE6-AB6D3603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"/>
            <a:ext cx="7162800" cy="64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23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Unit 8 Lesson Plans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Student Definition - Appreciation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Quote Exercise – “If I have seen further than others…”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Ethical Dilemma – What is a role model?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Lecture: The Importance of a Role Model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Scenes &amp; questions from 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Mr. Holland’s Opus</a:t>
            </a:r>
            <a:endParaRPr lang="en-US" alt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Role Model Chapter – Christopher Reeve &amp; Najee Harris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Basic Skill – Opening Doors for Others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Online Blog 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hlinkClick r:id="rId3"/>
              </a:rPr>
              <a:t>characterandleadership.com/category/blog/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Principle #8 – Setting the Tone with Optimism &amp; Passion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Leadership Exercise – Hula Hoop Ground Touch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Writing Assignment: Letter to a Role Model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WWW Video Assignment</a:t>
            </a: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Tx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   </a:t>
            </a:r>
          </a:p>
        </p:txBody>
      </p:sp>
      <p:sp>
        <p:nvSpPr>
          <p:cNvPr id="9219" name="TextBox 2">
            <a:extLst>
              <a:ext uri="{FF2B5EF4-FFF2-40B4-BE49-F238E27FC236}">
                <a16:creationId xmlns:a16="http://schemas.microsoft.com/office/drawing/2014/main" id="{58B9AEBF-E555-7329-5A71-8873D675F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Appreciation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>
            <a:extLst>
              <a:ext uri="{FF2B5EF4-FFF2-40B4-BE49-F238E27FC236}">
                <a16:creationId xmlns:a16="http://schemas.microsoft.com/office/drawing/2014/main" id="{9DB70A06-861C-D232-9C0B-D59BACA9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52575"/>
            <a:ext cx="75438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i="1" dirty="0">
                <a:solidFill>
                  <a:schemeClr val="bg2">
                    <a:lumMod val="50000"/>
                  </a:schemeClr>
                </a:solidFill>
              </a:rPr>
              <a:t>“If I have seen further than others, it is by standing on the soldiers of giants.”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-Sir Isaac Newton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01C26F0-3557-702B-C90E-6250CD46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44513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Appreciation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8081A14-4A05-9CAD-8ED1-1E85CAD58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Appreciation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id="{B102D4EA-5B87-148E-33BA-57C2F57F2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83779"/>
            <a:ext cx="7467600" cy="6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CHRISTOPHER  REEVE</a:t>
            </a:r>
          </a:p>
        </p:txBody>
      </p:sp>
      <p:pic>
        <p:nvPicPr>
          <p:cNvPr id="4117" name="Picture 21" descr="Christopher">
            <a:extLst>
              <a:ext uri="{FF2B5EF4-FFF2-40B4-BE49-F238E27FC236}">
                <a16:creationId xmlns:a16="http://schemas.microsoft.com/office/drawing/2014/main" id="{E53CFC36-AD64-9121-50E1-28718BD08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7" y="1409700"/>
            <a:ext cx="2944813" cy="3681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D218B1A8-752F-8807-1C5D-344A8BC93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Appreciation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D6BFF-34A4-7DF3-1140-4C95FA15F29C}"/>
              </a:ext>
            </a:extLst>
          </p:cNvPr>
          <p:cNvSpPr txBox="1"/>
          <p:nvPr/>
        </p:nvSpPr>
        <p:spPr>
          <a:xfrm>
            <a:off x="1918493" y="5164896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“To be able to feel just the lightest touch is really a gift. The fact is that even though your body doesn’t work the way it used to, the heart and the mind and the spirit are not diminished.”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id="{B102D4EA-5B87-148E-33BA-57C2F57F2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83779"/>
            <a:ext cx="7467600" cy="6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Najee Harris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218B1A8-752F-8807-1C5D-344A8BC93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Appreciation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D6BFF-34A4-7DF3-1140-4C95FA15F29C}"/>
              </a:ext>
            </a:extLst>
          </p:cNvPr>
          <p:cNvSpPr txBox="1"/>
          <p:nvPr/>
        </p:nvSpPr>
        <p:spPr>
          <a:xfrm>
            <a:off x="1918493" y="5164896"/>
            <a:ext cx="6781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</a:t>
            </a:r>
            <a:r>
              <a:rPr lang="en-US" sz="1800" b="1" i="0" u="none" strike="noStrike" baseline="0" dirty="0">
                <a:latin typeface="Roboto" panose="02000000000000000000" pitchFamily="2" charset="0"/>
              </a:rPr>
              <a:t>I just think about life, the business I’m in, how fake people are, how crazy society is, and then I think about how far I came, it’s really crazy. I’m so humbled to be here, </a:t>
            </a:r>
            <a:r>
              <a:rPr lang="en-US" sz="1800" b="1" i="0" u="none" strike="noStrike" baseline="0" dirty="0" err="1">
                <a:latin typeface="Roboto" panose="02000000000000000000" pitchFamily="2" charset="0"/>
              </a:rPr>
              <a:t>cuz</a:t>
            </a:r>
            <a:r>
              <a:rPr lang="en-US" sz="1800" b="1" i="0" u="none" strike="noStrike" baseline="0" dirty="0">
                <a:latin typeface="Roboto" panose="02000000000000000000" pitchFamily="2" charset="0"/>
              </a:rPr>
              <a:t> it was really </a:t>
            </a:r>
            <a:r>
              <a:rPr lang="en-US" sz="1800" b="1" i="0" u="none" strike="noStrike" baseline="0" dirty="0" err="1">
                <a:latin typeface="Roboto" panose="02000000000000000000" pitchFamily="2" charset="0"/>
              </a:rPr>
              <a:t>really</a:t>
            </a:r>
            <a:br>
              <a:rPr lang="en-US" sz="1800" b="1" i="0" u="none" strike="noStrike" baseline="0" dirty="0">
                <a:latin typeface="Roboto" panose="02000000000000000000" pitchFamily="2" charset="0"/>
              </a:rPr>
            </a:br>
            <a:r>
              <a:rPr lang="en-US" sz="1800" b="1" i="0" u="none" strike="noStrike" baseline="0" dirty="0">
                <a:latin typeface="Roboto" panose="02000000000000000000" pitchFamily="2" charset="0"/>
              </a:rPr>
              <a:t>tough </a:t>
            </a:r>
            <a:r>
              <a:rPr lang="en-US" sz="1800" b="1" i="0" u="none" strike="noStrike" baseline="0" dirty="0" err="1">
                <a:latin typeface="Roboto" panose="02000000000000000000" pitchFamily="2" charset="0"/>
              </a:rPr>
              <a:t>livin</a:t>
            </a:r>
            <a:r>
              <a:rPr lang="en-US" sz="1800" b="1" i="0" u="none" strike="noStrike" baseline="0" dirty="0">
                <a:latin typeface="Roboto" panose="02000000000000000000" pitchFamily="2" charset="0"/>
              </a:rPr>
              <a:t>’ – to be in this position is just crazy.”</a:t>
            </a:r>
          </a:p>
          <a:p>
            <a:pPr algn="ctr"/>
            <a:endParaRPr lang="en-US" b="1" dirty="0"/>
          </a:p>
        </p:txBody>
      </p:sp>
      <p:pic>
        <p:nvPicPr>
          <p:cNvPr id="4" name="Picture 3" descr="A couple of people wearing masks&#10;&#10;Description automatically generated">
            <a:extLst>
              <a:ext uri="{FF2B5EF4-FFF2-40B4-BE49-F238E27FC236}">
                <a16:creationId xmlns:a16="http://schemas.microsoft.com/office/drawing/2014/main" id="{2AA905EA-D5F8-C0D7-CB2A-6190BCA92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63" y="1373981"/>
            <a:ext cx="627126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>
            <a:extLst>
              <a:ext uri="{FF2B5EF4-FFF2-40B4-BE49-F238E27FC236}">
                <a16:creationId xmlns:a16="http://schemas.microsoft.com/office/drawing/2014/main" id="{EB2A88E0-2573-E4A7-078F-00A27B0A2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EF44C1B8-3167-0607-94F5-A9FD7DC8C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14388"/>
            <a:ext cx="74676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HRISTOPHER </a:t>
            </a: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EEVE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E3330C69-5DD1-5F9A-3515-E7873FA12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76400"/>
            <a:ext cx="7162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Christopher Reeve was famous for his role as Superman.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In 1995, Christopher Reeve was paralyzed from the neck down, becoming a quadriplegic.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He was ready to give up, but his wife and young son convinced him that he was still a husband and father even if he couldn’t use his arms and legs anymore.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He established the Christopher Reeve Foundation and worked hard to find a cure for paralysis.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Christopher Reeve died in 2004.</a:t>
            </a:r>
          </a:p>
        </p:txBody>
      </p:sp>
      <p:pic>
        <p:nvPicPr>
          <p:cNvPr id="5144" name="Picture 24" descr="Christopher">
            <a:extLst>
              <a:ext uri="{FF2B5EF4-FFF2-40B4-BE49-F238E27FC236}">
                <a16:creationId xmlns:a16="http://schemas.microsoft.com/office/drawing/2014/main" id="{28EF4871-CBA1-FC22-3199-93C3BB59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86400"/>
            <a:ext cx="9144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21E58297-CAC8-5296-405C-7388AC549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Appreciation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autoUpdateAnimBg="0"/>
      <p:bldP spid="51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>
            <a:extLst>
              <a:ext uri="{FF2B5EF4-FFF2-40B4-BE49-F238E27FC236}">
                <a16:creationId xmlns:a16="http://schemas.microsoft.com/office/drawing/2014/main" id="{EB2A88E0-2573-E4A7-078F-00A27B0A2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EF44C1B8-3167-0607-94F5-A9FD7DC8C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14388"/>
            <a:ext cx="74676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Najee Harris</a:t>
            </a:r>
            <a:endParaRPr lang="en-US" alt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E3330C69-5DD1-5F9A-3515-E7873FA12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76400"/>
            <a:ext cx="71628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Najee’s parents split up when he was very young.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Living with his mother and 4 siblings, they were often evicted because they couldn’t pay the bills.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Najee spent most of his young being homeless.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He discovered football in high school and became the nation’s #1 recruit.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On draft night, he held his draft party at one of the homeless shelters he frequented as a child.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Najee currently plays for the Pittsburg Steelers.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1E58297-CAC8-5296-405C-7388AC549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Appreciation</a:t>
            </a:r>
          </a:p>
        </p:txBody>
      </p:sp>
      <p:pic>
        <p:nvPicPr>
          <p:cNvPr id="3" name="Picture 2" descr="A football player running with a football&#10;&#10;Description automatically generated">
            <a:extLst>
              <a:ext uri="{FF2B5EF4-FFF2-40B4-BE49-F238E27FC236}">
                <a16:creationId xmlns:a16="http://schemas.microsoft.com/office/drawing/2014/main" id="{3433D16F-AD49-5FCE-C440-7D372874F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4" y="5471855"/>
            <a:ext cx="925321" cy="13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autoUpdateAnimBg="0"/>
      <p:bldP spid="5131" grpId="0" build="p" autoUpdateAnimBg="0"/>
    </p:bldLst>
  </p:timing>
</p:sld>
</file>

<file path=ppt/theme/theme1.xml><?xml version="1.0" encoding="utf-8"?>
<a:theme xmlns:a="http://schemas.openxmlformats.org/drawingml/2006/main" name="CD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L Theme" id="{B1CF7FA2-5372-42E2-A129-C12E80564FCA}" vid="{CA580CDF-8F14-41F9-B210-819D1EDFCC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CDL Theme</Template>
  <TotalTime>1553</TotalTime>
  <Words>426</Words>
  <Application>Microsoft Office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Arial</vt:lpstr>
      <vt:lpstr>Calibri Light</vt:lpstr>
      <vt:lpstr>Calibri</vt:lpstr>
      <vt:lpstr>Candara</vt:lpstr>
      <vt:lpstr>Century Gothic</vt:lpstr>
      <vt:lpstr>Wingdings</vt:lpstr>
      <vt:lpstr>CDL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Springhouse Farm Court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User</dc:creator>
  <cp:lastModifiedBy>Joseph Hoedel</cp:lastModifiedBy>
  <cp:revision>69</cp:revision>
  <dcterms:created xsi:type="dcterms:W3CDTF">2005-01-18T01:46:54Z</dcterms:created>
  <dcterms:modified xsi:type="dcterms:W3CDTF">2023-09-26T13:21:55Z</dcterms:modified>
</cp:coreProperties>
</file>