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0" r:id="rId3"/>
    <p:sldId id="257" r:id="rId4"/>
    <p:sldId id="258" r:id="rId5"/>
    <p:sldId id="261" r:id="rId6"/>
    <p:sldId id="259" r:id="rId7"/>
    <p:sldId id="262" r:id="rId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AA3"/>
    <a:srgbClr val="9E8765"/>
    <a:srgbClr val="BD7E3F"/>
    <a:srgbClr val="C4874A"/>
    <a:srgbClr val="D2A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03" autoAdjust="0"/>
    <p:restoredTop sz="90929"/>
  </p:normalViewPr>
  <p:slideViewPr>
    <p:cSldViewPr>
      <p:cViewPr varScale="1">
        <p:scale>
          <a:sx n="100" d="100"/>
          <a:sy n="100" d="100"/>
        </p:scale>
        <p:origin x="2484" y="11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EACA5-FC21-37ED-414E-A8F679BBB861}"/>
              </a:ext>
            </a:extLst>
          </p:cNvPr>
          <p:cNvSpPr/>
          <p:nvPr/>
        </p:nvSpPr>
        <p:spPr>
          <a:xfrm>
            <a:off x="0" y="0"/>
            <a:ext cx="1676400" cy="6858000"/>
          </a:xfrm>
          <a:prstGeom prst="rect">
            <a:avLst/>
          </a:prstGeom>
          <a:solidFill>
            <a:srgbClr val="207F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3">
            <a:extLst>
              <a:ext uri="{FF2B5EF4-FFF2-40B4-BE49-F238E27FC236}">
                <a16:creationId xmlns:a16="http://schemas.microsoft.com/office/drawing/2014/main" id="{C9EC3236-29DC-AE5E-E3A2-F0F6073CA19B}"/>
              </a:ext>
            </a:extLst>
          </p:cNvPr>
          <p:cNvSpPr txBox="1">
            <a:spLocks/>
          </p:cNvSpPr>
          <p:nvPr/>
        </p:nvSpPr>
        <p:spPr>
          <a:xfrm>
            <a:off x="76200" y="228600"/>
            <a:ext cx="1600200" cy="6400800"/>
          </a:xfrm>
          <a:prstGeom prst="rect">
            <a:avLst/>
          </a:prstGeom>
        </p:spPr>
        <p:txBody>
          <a:bodyPr>
            <a:normAutofit fontScale="77500" lnSpcReduction="20000"/>
          </a:bodyPr>
          <a:lstStyle>
            <a:lvl1pPr marL="0" indent="0" algn="l" defTabSz="914400" rtl="0" eaLnBrk="1" latinLnBrk="0" hangingPunct="1">
              <a:lnSpc>
                <a:spcPct val="90000"/>
              </a:lnSpc>
              <a:spcBef>
                <a:spcPct val="50000"/>
              </a:spcBef>
              <a:spcAft>
                <a:spcPts val="200"/>
              </a:spcAft>
              <a:buClr>
                <a:schemeClr val="accent1"/>
              </a:buClr>
              <a:buSzPct val="100000"/>
              <a:buFont typeface="Calibri" panose="020F0502020204030204" pitchFamily="34" charset="0"/>
              <a:buNone/>
              <a:defRPr sz="1600" b="1" i="1" kern="1200" baseline="0">
                <a:solidFill>
                  <a:srgbClr val="FFFFFF"/>
                </a:solidFill>
                <a:effectLst>
                  <a:outerShdw blurRad="50800" dist="38100" dir="5400000" algn="t" rotWithShape="0">
                    <a:prstClr val="black">
                      <a:alpha val="40000"/>
                    </a:prstClr>
                  </a:outerShdw>
                </a:effectLst>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fontAlgn="auto">
              <a:defRPr/>
            </a:pPr>
            <a:r>
              <a:rPr lang="en-US" sz="2300" dirty="0">
                <a:latin typeface="+mj-lt"/>
              </a:rPr>
              <a:t>Attitude</a:t>
            </a:r>
          </a:p>
          <a:p>
            <a:pPr fontAlgn="auto">
              <a:defRPr/>
            </a:pPr>
            <a:r>
              <a:rPr lang="en-US" sz="2300" dirty="0">
                <a:latin typeface="+mj-lt"/>
              </a:rPr>
              <a:t>Preparation</a:t>
            </a:r>
          </a:p>
          <a:p>
            <a:pPr fontAlgn="auto">
              <a:defRPr/>
            </a:pPr>
            <a:r>
              <a:rPr lang="en-US" sz="2300" dirty="0">
                <a:latin typeface="+mj-lt"/>
              </a:rPr>
              <a:t>Perseverance</a:t>
            </a:r>
          </a:p>
          <a:p>
            <a:pPr fontAlgn="auto">
              <a:defRPr/>
            </a:pPr>
            <a:r>
              <a:rPr lang="en-US" sz="2300" dirty="0">
                <a:latin typeface="+mj-lt"/>
              </a:rPr>
              <a:t>Respect</a:t>
            </a:r>
          </a:p>
          <a:p>
            <a:pPr fontAlgn="auto">
              <a:defRPr/>
            </a:pPr>
            <a:r>
              <a:rPr lang="en-US" sz="2300" dirty="0">
                <a:latin typeface="+mj-lt"/>
              </a:rPr>
              <a:t>Honesty</a:t>
            </a:r>
          </a:p>
          <a:p>
            <a:pPr fontAlgn="auto">
              <a:defRPr/>
            </a:pPr>
            <a:r>
              <a:rPr lang="en-US" sz="2300" dirty="0">
                <a:latin typeface="+mj-lt"/>
              </a:rPr>
              <a:t>Integrity</a:t>
            </a:r>
          </a:p>
          <a:p>
            <a:pPr fontAlgn="auto">
              <a:defRPr/>
            </a:pPr>
            <a:r>
              <a:rPr lang="en-US" sz="2300" dirty="0">
                <a:latin typeface="+mj-lt"/>
              </a:rPr>
              <a:t>Courage</a:t>
            </a:r>
          </a:p>
          <a:p>
            <a:pPr fontAlgn="auto">
              <a:defRPr/>
            </a:pPr>
            <a:r>
              <a:rPr lang="en-US" sz="2300" dirty="0">
                <a:latin typeface="+mj-lt"/>
              </a:rPr>
              <a:t>Appreciation</a:t>
            </a:r>
          </a:p>
          <a:p>
            <a:pPr fontAlgn="auto">
              <a:defRPr/>
            </a:pPr>
            <a:r>
              <a:rPr lang="en-US" sz="2300" dirty="0">
                <a:latin typeface="+mj-lt"/>
              </a:rPr>
              <a:t>Composure</a:t>
            </a:r>
          </a:p>
          <a:p>
            <a:pPr fontAlgn="auto">
              <a:defRPr/>
            </a:pPr>
            <a:r>
              <a:rPr lang="en-US" sz="2300" dirty="0">
                <a:latin typeface="+mj-lt"/>
              </a:rPr>
              <a:t>Empathy</a:t>
            </a:r>
          </a:p>
          <a:p>
            <a:pPr fontAlgn="auto">
              <a:defRPr/>
            </a:pPr>
            <a:r>
              <a:rPr lang="en-US" sz="2300" dirty="0">
                <a:latin typeface="+mj-lt"/>
              </a:rPr>
              <a:t>Gratitude</a:t>
            </a:r>
          </a:p>
          <a:p>
            <a:pPr fontAlgn="auto">
              <a:defRPr/>
            </a:pPr>
            <a:r>
              <a:rPr lang="en-US" sz="2300" dirty="0">
                <a:latin typeface="+mj-lt"/>
              </a:rPr>
              <a:t>Tolerance</a:t>
            </a:r>
          </a:p>
          <a:p>
            <a:pPr fontAlgn="auto">
              <a:defRPr/>
            </a:pPr>
            <a:r>
              <a:rPr lang="en-US" sz="2300" dirty="0">
                <a:latin typeface="+mj-lt"/>
              </a:rPr>
              <a:t>Sacrifice</a:t>
            </a:r>
          </a:p>
          <a:p>
            <a:pPr fontAlgn="auto">
              <a:defRPr/>
            </a:pPr>
            <a:r>
              <a:rPr lang="en-US" sz="2300" dirty="0">
                <a:latin typeface="+mj-lt"/>
              </a:rPr>
              <a:t>Loyalty</a:t>
            </a:r>
          </a:p>
          <a:p>
            <a:pPr fontAlgn="auto">
              <a:defRPr/>
            </a:pPr>
            <a:r>
              <a:rPr lang="en-US" sz="2300" dirty="0">
                <a:latin typeface="+mj-lt"/>
              </a:rPr>
              <a:t>Responsibility</a:t>
            </a:r>
          </a:p>
          <a:p>
            <a:pPr fontAlgn="auto">
              <a:defRPr/>
            </a:pPr>
            <a:r>
              <a:rPr lang="en-US" sz="2300" dirty="0">
                <a:latin typeface="+mj-lt"/>
              </a:rPr>
              <a:t>Compassion</a:t>
            </a:r>
          </a:p>
          <a:p>
            <a:pPr fontAlgn="auto">
              <a:defRPr/>
            </a:pPr>
            <a:r>
              <a:rPr lang="en-US" sz="2300" dirty="0">
                <a:latin typeface="+mj-lt"/>
              </a:rPr>
              <a:t>Leadership</a:t>
            </a:r>
          </a:p>
          <a:p>
            <a:pPr fontAlgn="auto">
              <a:defRPr/>
            </a:pPr>
            <a:r>
              <a:rPr lang="en-US" sz="2300" dirty="0">
                <a:latin typeface="+mj-lt"/>
              </a:rPr>
              <a:t>Character</a:t>
            </a:r>
          </a:p>
          <a:p>
            <a:pPr fontAlgn="auto">
              <a:defRPr/>
            </a:pPr>
            <a:endParaRPr lang="en-US" dirty="0"/>
          </a:p>
          <a:p>
            <a:pPr fontAlgn="auto">
              <a:defRPr/>
            </a:pPr>
            <a:endParaRPr lang="en-US" dirty="0"/>
          </a:p>
        </p:txBody>
      </p:sp>
      <p:sp>
        <p:nvSpPr>
          <p:cNvPr id="4" name="Rectangle 3">
            <a:extLst>
              <a:ext uri="{FF2B5EF4-FFF2-40B4-BE49-F238E27FC236}">
                <a16:creationId xmlns:a16="http://schemas.microsoft.com/office/drawing/2014/main" id="{8D0B146B-14A7-E7F8-DCA0-04B987F53FC9}"/>
              </a:ext>
            </a:extLst>
          </p:cNvPr>
          <p:cNvSpPr/>
          <p:nvPr/>
        </p:nvSpPr>
        <p:spPr>
          <a:xfrm>
            <a:off x="1495425" y="152400"/>
            <a:ext cx="7648575" cy="457200"/>
          </a:xfrm>
          <a:prstGeom prst="rect">
            <a:avLst/>
          </a:prstGeom>
          <a:solidFill>
            <a:srgbClr val="207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effectLst>
                <a:outerShdw blurRad="50800" dist="38100" dir="2700000" algn="tl" rotWithShape="0">
                  <a:prstClr val="black">
                    <a:alpha val="40000"/>
                  </a:prstClr>
                </a:outerShdw>
              </a:effectLst>
            </a:endParaRPr>
          </a:p>
        </p:txBody>
      </p:sp>
      <p:sp>
        <p:nvSpPr>
          <p:cNvPr id="5" name="Rectangle 4">
            <a:extLst>
              <a:ext uri="{FF2B5EF4-FFF2-40B4-BE49-F238E27FC236}">
                <a16:creationId xmlns:a16="http://schemas.microsoft.com/office/drawing/2014/main" id="{CC76DC90-F6BA-C548-24FB-AB480E57E932}"/>
              </a:ext>
            </a:extLst>
          </p:cNvPr>
          <p:cNvSpPr/>
          <p:nvPr/>
        </p:nvSpPr>
        <p:spPr>
          <a:xfrm>
            <a:off x="1628775" y="0"/>
            <a:ext cx="47625" cy="6858000"/>
          </a:xfrm>
          <a:prstGeom prst="rect">
            <a:avLst/>
          </a:prstGeom>
          <a:solidFill>
            <a:srgbClr val="583080"/>
          </a:solidFill>
          <a:ln>
            <a:solidFill>
              <a:srgbClr val="583080"/>
            </a:solidFill>
          </a:ln>
        </p:spPr>
        <p:style>
          <a:lnRef idx="2">
            <a:schemeClr val="accent1">
              <a:shade val="50000"/>
            </a:schemeClr>
          </a:lnRef>
          <a:fillRef idx="1">
            <a:schemeClr val="accent1"/>
          </a:fillRef>
          <a:effectRef idx="0">
            <a:schemeClr val="accent1"/>
          </a:effectRef>
          <a:fontRef idx="minor">
            <a:schemeClr val="lt1"/>
          </a:fontRef>
        </p:style>
      </p:sp>
      <p:pic>
        <p:nvPicPr>
          <p:cNvPr id="6" name="Picture 9">
            <a:extLst>
              <a:ext uri="{FF2B5EF4-FFF2-40B4-BE49-F238E27FC236}">
                <a16:creationId xmlns:a16="http://schemas.microsoft.com/office/drawing/2014/main" id="{8EE0C0F8-7E8C-2BE8-A286-BE2C9879E4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7000" y="4699000"/>
            <a:ext cx="29718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52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4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00B5AC-DA7C-4124-8F14-DDC65C7F660E}"/>
              </a:ext>
            </a:extLst>
          </p:cNvPr>
          <p:cNvSpPr/>
          <p:nvPr/>
        </p:nvSpPr>
        <p:spPr>
          <a:xfrm>
            <a:off x="0" y="0"/>
            <a:ext cx="1676400" cy="6858000"/>
          </a:xfrm>
          <a:prstGeom prst="rect">
            <a:avLst/>
          </a:prstGeom>
          <a:solidFill>
            <a:srgbClr val="207F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3">
            <a:extLst>
              <a:ext uri="{FF2B5EF4-FFF2-40B4-BE49-F238E27FC236}">
                <a16:creationId xmlns:a16="http://schemas.microsoft.com/office/drawing/2014/main" id="{C154C352-D293-CCB7-AC4C-5AA09D10AEC3}"/>
              </a:ext>
            </a:extLst>
          </p:cNvPr>
          <p:cNvSpPr txBox="1">
            <a:spLocks/>
          </p:cNvSpPr>
          <p:nvPr/>
        </p:nvSpPr>
        <p:spPr>
          <a:xfrm>
            <a:off x="76200" y="228600"/>
            <a:ext cx="1600200" cy="6400800"/>
          </a:xfrm>
          <a:prstGeom prst="rect">
            <a:avLst/>
          </a:prstGeom>
        </p:spPr>
        <p:txBody>
          <a:bodyPr>
            <a:normAutofit fontScale="77500" lnSpcReduction="20000"/>
          </a:bodyPr>
          <a:lstStyle>
            <a:lvl1pPr marL="0" indent="0" algn="l" defTabSz="914400" rtl="0" eaLnBrk="1" latinLnBrk="0" hangingPunct="1">
              <a:lnSpc>
                <a:spcPct val="90000"/>
              </a:lnSpc>
              <a:spcBef>
                <a:spcPct val="50000"/>
              </a:spcBef>
              <a:spcAft>
                <a:spcPts val="200"/>
              </a:spcAft>
              <a:buClr>
                <a:schemeClr val="accent1"/>
              </a:buClr>
              <a:buSzPct val="100000"/>
              <a:buFont typeface="Calibri" panose="020F0502020204030204" pitchFamily="34" charset="0"/>
              <a:buNone/>
              <a:defRPr sz="1600" b="1" i="1" kern="1200" baseline="0">
                <a:solidFill>
                  <a:srgbClr val="FFFFFF"/>
                </a:solidFill>
                <a:effectLst>
                  <a:outerShdw blurRad="50800" dist="38100" dir="5400000" algn="t" rotWithShape="0">
                    <a:prstClr val="black">
                      <a:alpha val="40000"/>
                    </a:prstClr>
                  </a:outerShdw>
                </a:effectLst>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fontAlgn="auto">
              <a:defRPr/>
            </a:pPr>
            <a:r>
              <a:rPr lang="en-US" sz="2300" dirty="0">
                <a:latin typeface="+mj-lt"/>
              </a:rPr>
              <a:t>Attitude</a:t>
            </a:r>
          </a:p>
          <a:p>
            <a:pPr fontAlgn="auto">
              <a:defRPr/>
            </a:pPr>
            <a:r>
              <a:rPr lang="en-US" sz="2300" dirty="0">
                <a:latin typeface="+mj-lt"/>
              </a:rPr>
              <a:t>Preparation</a:t>
            </a:r>
          </a:p>
          <a:p>
            <a:pPr fontAlgn="auto">
              <a:defRPr/>
            </a:pPr>
            <a:r>
              <a:rPr lang="en-US" sz="2300" dirty="0">
                <a:latin typeface="+mj-lt"/>
              </a:rPr>
              <a:t>Perseverance</a:t>
            </a:r>
          </a:p>
          <a:p>
            <a:pPr fontAlgn="auto">
              <a:defRPr/>
            </a:pPr>
            <a:r>
              <a:rPr lang="en-US" sz="2300" dirty="0">
                <a:latin typeface="+mj-lt"/>
              </a:rPr>
              <a:t>Respect</a:t>
            </a:r>
          </a:p>
          <a:p>
            <a:pPr fontAlgn="auto">
              <a:defRPr/>
            </a:pPr>
            <a:r>
              <a:rPr lang="en-US" sz="2300" dirty="0">
                <a:latin typeface="+mj-lt"/>
              </a:rPr>
              <a:t>Honesty</a:t>
            </a:r>
          </a:p>
          <a:p>
            <a:pPr fontAlgn="auto">
              <a:defRPr/>
            </a:pPr>
            <a:r>
              <a:rPr lang="en-US" sz="2300" dirty="0">
                <a:latin typeface="+mj-lt"/>
              </a:rPr>
              <a:t>Integrity</a:t>
            </a:r>
          </a:p>
          <a:p>
            <a:pPr fontAlgn="auto">
              <a:defRPr/>
            </a:pPr>
            <a:r>
              <a:rPr lang="en-US" sz="2300" dirty="0">
                <a:latin typeface="+mj-lt"/>
              </a:rPr>
              <a:t>Courage</a:t>
            </a:r>
          </a:p>
          <a:p>
            <a:pPr fontAlgn="auto">
              <a:defRPr/>
            </a:pPr>
            <a:r>
              <a:rPr lang="en-US" sz="2300" dirty="0">
                <a:latin typeface="+mj-lt"/>
              </a:rPr>
              <a:t>Appreciation</a:t>
            </a:r>
          </a:p>
          <a:p>
            <a:pPr fontAlgn="auto">
              <a:defRPr/>
            </a:pPr>
            <a:r>
              <a:rPr lang="en-US" sz="2300" dirty="0">
                <a:latin typeface="+mj-lt"/>
              </a:rPr>
              <a:t>Composure</a:t>
            </a:r>
          </a:p>
          <a:p>
            <a:pPr fontAlgn="auto">
              <a:defRPr/>
            </a:pPr>
            <a:r>
              <a:rPr lang="en-US" sz="2300" dirty="0">
                <a:latin typeface="+mj-lt"/>
              </a:rPr>
              <a:t>Empathy</a:t>
            </a:r>
          </a:p>
          <a:p>
            <a:pPr fontAlgn="auto">
              <a:defRPr/>
            </a:pPr>
            <a:r>
              <a:rPr lang="en-US" sz="2300" dirty="0">
                <a:latin typeface="+mj-lt"/>
              </a:rPr>
              <a:t>Gratitude</a:t>
            </a:r>
          </a:p>
          <a:p>
            <a:pPr fontAlgn="auto">
              <a:defRPr/>
            </a:pPr>
            <a:r>
              <a:rPr lang="en-US" sz="2300" dirty="0">
                <a:latin typeface="+mj-lt"/>
              </a:rPr>
              <a:t>Tolerance</a:t>
            </a:r>
          </a:p>
          <a:p>
            <a:pPr fontAlgn="auto">
              <a:defRPr/>
            </a:pPr>
            <a:r>
              <a:rPr lang="en-US" sz="2300" dirty="0">
                <a:latin typeface="+mj-lt"/>
              </a:rPr>
              <a:t>Sacrifice</a:t>
            </a:r>
          </a:p>
          <a:p>
            <a:pPr fontAlgn="auto">
              <a:defRPr/>
            </a:pPr>
            <a:r>
              <a:rPr lang="en-US" sz="2300" dirty="0">
                <a:latin typeface="+mj-lt"/>
              </a:rPr>
              <a:t>Loyalty</a:t>
            </a:r>
          </a:p>
          <a:p>
            <a:pPr fontAlgn="auto">
              <a:defRPr/>
            </a:pPr>
            <a:r>
              <a:rPr lang="en-US" sz="2300" dirty="0">
                <a:latin typeface="+mj-lt"/>
              </a:rPr>
              <a:t>Responsibility</a:t>
            </a:r>
          </a:p>
          <a:p>
            <a:pPr fontAlgn="auto">
              <a:defRPr/>
            </a:pPr>
            <a:r>
              <a:rPr lang="en-US" sz="2300" dirty="0">
                <a:latin typeface="+mj-lt"/>
              </a:rPr>
              <a:t>Compassion</a:t>
            </a:r>
          </a:p>
          <a:p>
            <a:pPr fontAlgn="auto">
              <a:defRPr/>
            </a:pPr>
            <a:r>
              <a:rPr lang="en-US" sz="2300" dirty="0">
                <a:latin typeface="+mj-lt"/>
              </a:rPr>
              <a:t>Leadership</a:t>
            </a:r>
          </a:p>
          <a:p>
            <a:pPr fontAlgn="auto">
              <a:defRPr/>
            </a:pPr>
            <a:r>
              <a:rPr lang="en-US" sz="2300" dirty="0">
                <a:latin typeface="+mj-lt"/>
              </a:rPr>
              <a:t>Character</a:t>
            </a:r>
          </a:p>
          <a:p>
            <a:pPr fontAlgn="auto">
              <a:defRPr/>
            </a:pPr>
            <a:endParaRPr lang="en-US" dirty="0"/>
          </a:p>
          <a:p>
            <a:pPr fontAlgn="auto">
              <a:defRPr/>
            </a:pPr>
            <a:endParaRPr lang="en-US" dirty="0"/>
          </a:p>
        </p:txBody>
      </p:sp>
      <p:sp>
        <p:nvSpPr>
          <p:cNvPr id="4" name="Rectangle 3">
            <a:extLst>
              <a:ext uri="{FF2B5EF4-FFF2-40B4-BE49-F238E27FC236}">
                <a16:creationId xmlns:a16="http://schemas.microsoft.com/office/drawing/2014/main" id="{A0201D72-8BAB-E079-FFF3-5C5E4FC8AF1A}"/>
              </a:ext>
            </a:extLst>
          </p:cNvPr>
          <p:cNvSpPr/>
          <p:nvPr/>
        </p:nvSpPr>
        <p:spPr>
          <a:xfrm>
            <a:off x="1495425" y="152400"/>
            <a:ext cx="7648575" cy="457200"/>
          </a:xfrm>
          <a:prstGeom prst="rect">
            <a:avLst/>
          </a:prstGeom>
          <a:solidFill>
            <a:srgbClr val="207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effectLst>
                <a:outerShdw blurRad="50800" dist="38100" dir="2700000" algn="tl" rotWithShape="0">
                  <a:prstClr val="black">
                    <a:alpha val="40000"/>
                  </a:prstClr>
                </a:outerShdw>
              </a:effectLst>
            </a:endParaRPr>
          </a:p>
        </p:txBody>
      </p:sp>
      <p:sp>
        <p:nvSpPr>
          <p:cNvPr id="5" name="Rectangle 4">
            <a:extLst>
              <a:ext uri="{FF2B5EF4-FFF2-40B4-BE49-F238E27FC236}">
                <a16:creationId xmlns:a16="http://schemas.microsoft.com/office/drawing/2014/main" id="{274537BE-994F-5C2D-266C-78502F9EE274}"/>
              </a:ext>
            </a:extLst>
          </p:cNvPr>
          <p:cNvSpPr/>
          <p:nvPr/>
        </p:nvSpPr>
        <p:spPr>
          <a:xfrm>
            <a:off x="1628775" y="0"/>
            <a:ext cx="47625" cy="6858000"/>
          </a:xfrm>
          <a:prstGeom prst="rect">
            <a:avLst/>
          </a:prstGeom>
          <a:solidFill>
            <a:srgbClr val="583080"/>
          </a:solidFill>
          <a:ln>
            <a:solidFill>
              <a:srgbClr val="583080"/>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446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0FAF28-5838-0893-6B76-52625D6DC9CD}"/>
              </a:ext>
            </a:extLst>
          </p:cNvPr>
          <p:cNvSpPr/>
          <p:nvPr/>
        </p:nvSpPr>
        <p:spPr>
          <a:xfrm>
            <a:off x="7086600" y="0"/>
            <a:ext cx="2057400" cy="457200"/>
          </a:xfrm>
          <a:prstGeom prst="rect">
            <a:avLst/>
          </a:prstGeom>
          <a:solidFill>
            <a:srgbClr val="207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dirty="0">
              <a:effectLst>
                <a:outerShdw blurRad="50800" dist="38100" dir="2700000" algn="tl" rotWithShape="0">
                  <a:prstClr val="black">
                    <a:alpha val="40000"/>
                  </a:prstClr>
                </a:outerShdw>
              </a:effectLst>
            </a:endParaRPr>
          </a:p>
        </p:txBody>
      </p:sp>
      <p:sp>
        <p:nvSpPr>
          <p:cNvPr id="3" name="Rectangle 2">
            <a:extLst>
              <a:ext uri="{FF2B5EF4-FFF2-40B4-BE49-F238E27FC236}">
                <a16:creationId xmlns:a16="http://schemas.microsoft.com/office/drawing/2014/main" id="{06DDB3B0-7D2D-1799-1B48-5A5B556755D3}"/>
              </a:ext>
            </a:extLst>
          </p:cNvPr>
          <p:cNvSpPr/>
          <p:nvPr/>
        </p:nvSpPr>
        <p:spPr>
          <a:xfrm>
            <a:off x="0" y="0"/>
            <a:ext cx="1676400" cy="6858000"/>
          </a:xfrm>
          <a:prstGeom prst="rect">
            <a:avLst/>
          </a:prstGeom>
          <a:solidFill>
            <a:srgbClr val="207F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86489A58-41DF-45FE-4067-85374A10DDEF}"/>
              </a:ext>
            </a:extLst>
          </p:cNvPr>
          <p:cNvSpPr txBox="1">
            <a:spLocks/>
          </p:cNvSpPr>
          <p:nvPr/>
        </p:nvSpPr>
        <p:spPr>
          <a:xfrm>
            <a:off x="76200" y="228600"/>
            <a:ext cx="1600200" cy="6400800"/>
          </a:xfrm>
          <a:prstGeom prst="rect">
            <a:avLst/>
          </a:prstGeom>
        </p:spPr>
        <p:txBody>
          <a:bodyPr>
            <a:normAutofit fontScale="77500" lnSpcReduction="20000"/>
          </a:bodyPr>
          <a:lstStyle>
            <a:lvl1pPr marL="0" indent="0" algn="l" defTabSz="914400" rtl="0" eaLnBrk="1" latinLnBrk="0" hangingPunct="1">
              <a:lnSpc>
                <a:spcPct val="90000"/>
              </a:lnSpc>
              <a:spcBef>
                <a:spcPct val="50000"/>
              </a:spcBef>
              <a:spcAft>
                <a:spcPts val="200"/>
              </a:spcAft>
              <a:buClr>
                <a:schemeClr val="accent1"/>
              </a:buClr>
              <a:buSzPct val="100000"/>
              <a:buFont typeface="Calibri" panose="020F0502020204030204" pitchFamily="34" charset="0"/>
              <a:buNone/>
              <a:defRPr sz="1600" b="1" i="1" kern="1200" baseline="0">
                <a:solidFill>
                  <a:srgbClr val="FFFFFF"/>
                </a:solidFill>
                <a:effectLst>
                  <a:outerShdw blurRad="50800" dist="38100" dir="5400000" algn="t" rotWithShape="0">
                    <a:prstClr val="black">
                      <a:alpha val="40000"/>
                    </a:prstClr>
                  </a:outerShdw>
                </a:effectLst>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fontAlgn="auto">
              <a:defRPr/>
            </a:pPr>
            <a:r>
              <a:rPr lang="en-US" sz="2300" dirty="0">
                <a:latin typeface="+mj-lt"/>
              </a:rPr>
              <a:t>Attitude</a:t>
            </a:r>
          </a:p>
          <a:p>
            <a:pPr fontAlgn="auto">
              <a:defRPr/>
            </a:pPr>
            <a:r>
              <a:rPr lang="en-US" sz="2300" dirty="0">
                <a:latin typeface="+mj-lt"/>
              </a:rPr>
              <a:t>Preparation</a:t>
            </a:r>
          </a:p>
          <a:p>
            <a:pPr fontAlgn="auto">
              <a:defRPr/>
            </a:pPr>
            <a:r>
              <a:rPr lang="en-US" sz="2300" dirty="0">
                <a:latin typeface="+mj-lt"/>
              </a:rPr>
              <a:t>Perseverance</a:t>
            </a:r>
          </a:p>
          <a:p>
            <a:pPr fontAlgn="auto">
              <a:defRPr/>
            </a:pPr>
            <a:r>
              <a:rPr lang="en-US" sz="2300" dirty="0">
                <a:latin typeface="+mj-lt"/>
              </a:rPr>
              <a:t>Respect</a:t>
            </a:r>
          </a:p>
          <a:p>
            <a:pPr fontAlgn="auto">
              <a:defRPr/>
            </a:pPr>
            <a:r>
              <a:rPr lang="en-US" sz="2300" dirty="0">
                <a:latin typeface="+mj-lt"/>
              </a:rPr>
              <a:t>Honesty</a:t>
            </a:r>
          </a:p>
          <a:p>
            <a:pPr fontAlgn="auto">
              <a:defRPr/>
            </a:pPr>
            <a:r>
              <a:rPr lang="en-US" sz="2300" dirty="0">
                <a:latin typeface="+mj-lt"/>
              </a:rPr>
              <a:t>Integrity</a:t>
            </a:r>
          </a:p>
          <a:p>
            <a:pPr fontAlgn="auto">
              <a:defRPr/>
            </a:pPr>
            <a:r>
              <a:rPr lang="en-US" sz="2300" dirty="0">
                <a:latin typeface="+mj-lt"/>
              </a:rPr>
              <a:t>Courage</a:t>
            </a:r>
          </a:p>
          <a:p>
            <a:pPr fontAlgn="auto">
              <a:defRPr/>
            </a:pPr>
            <a:r>
              <a:rPr lang="en-US" sz="2300" dirty="0">
                <a:latin typeface="+mj-lt"/>
              </a:rPr>
              <a:t>Appreciation</a:t>
            </a:r>
          </a:p>
          <a:p>
            <a:pPr fontAlgn="auto">
              <a:defRPr/>
            </a:pPr>
            <a:r>
              <a:rPr lang="en-US" sz="2300" dirty="0">
                <a:latin typeface="+mj-lt"/>
              </a:rPr>
              <a:t>Composure</a:t>
            </a:r>
          </a:p>
          <a:p>
            <a:pPr fontAlgn="auto">
              <a:defRPr/>
            </a:pPr>
            <a:r>
              <a:rPr lang="en-US" sz="2300" dirty="0">
                <a:latin typeface="+mj-lt"/>
              </a:rPr>
              <a:t>Empathy</a:t>
            </a:r>
          </a:p>
          <a:p>
            <a:pPr fontAlgn="auto">
              <a:defRPr/>
            </a:pPr>
            <a:r>
              <a:rPr lang="en-US" sz="2300" dirty="0">
                <a:latin typeface="+mj-lt"/>
              </a:rPr>
              <a:t>Gratitude</a:t>
            </a:r>
          </a:p>
          <a:p>
            <a:pPr fontAlgn="auto">
              <a:defRPr/>
            </a:pPr>
            <a:r>
              <a:rPr lang="en-US" sz="2300" dirty="0">
                <a:latin typeface="+mj-lt"/>
              </a:rPr>
              <a:t>Tolerance</a:t>
            </a:r>
          </a:p>
          <a:p>
            <a:pPr fontAlgn="auto">
              <a:defRPr/>
            </a:pPr>
            <a:r>
              <a:rPr lang="en-US" sz="2300" dirty="0">
                <a:latin typeface="+mj-lt"/>
              </a:rPr>
              <a:t>Sacrifice</a:t>
            </a:r>
          </a:p>
          <a:p>
            <a:pPr fontAlgn="auto">
              <a:defRPr/>
            </a:pPr>
            <a:r>
              <a:rPr lang="en-US" sz="2300" dirty="0">
                <a:latin typeface="+mj-lt"/>
              </a:rPr>
              <a:t>Loyalty</a:t>
            </a:r>
          </a:p>
          <a:p>
            <a:pPr fontAlgn="auto">
              <a:defRPr/>
            </a:pPr>
            <a:r>
              <a:rPr lang="en-US" sz="2300" dirty="0">
                <a:latin typeface="+mj-lt"/>
              </a:rPr>
              <a:t>Responsibility</a:t>
            </a:r>
          </a:p>
          <a:p>
            <a:pPr fontAlgn="auto">
              <a:defRPr/>
            </a:pPr>
            <a:r>
              <a:rPr lang="en-US" sz="2300" dirty="0">
                <a:latin typeface="+mj-lt"/>
              </a:rPr>
              <a:t>Compassion</a:t>
            </a:r>
          </a:p>
          <a:p>
            <a:pPr fontAlgn="auto">
              <a:defRPr/>
            </a:pPr>
            <a:r>
              <a:rPr lang="en-US" sz="2300" dirty="0">
                <a:latin typeface="+mj-lt"/>
              </a:rPr>
              <a:t>Leadership</a:t>
            </a:r>
          </a:p>
          <a:p>
            <a:pPr fontAlgn="auto">
              <a:defRPr/>
            </a:pPr>
            <a:r>
              <a:rPr lang="en-US" sz="2300" dirty="0">
                <a:latin typeface="+mj-lt"/>
              </a:rPr>
              <a:t>Character</a:t>
            </a:r>
          </a:p>
          <a:p>
            <a:pPr fontAlgn="auto">
              <a:defRPr/>
            </a:pPr>
            <a:endParaRPr lang="en-US" dirty="0"/>
          </a:p>
          <a:p>
            <a:pPr fontAlgn="auto">
              <a:defRPr/>
            </a:pPr>
            <a:endParaRPr lang="en-US" dirty="0"/>
          </a:p>
        </p:txBody>
      </p:sp>
      <p:sp>
        <p:nvSpPr>
          <p:cNvPr id="11" name="Text Placeholder 2"/>
          <p:cNvSpPr>
            <a:spLocks noGrp="1"/>
          </p:cNvSpPr>
          <p:nvPr>
            <p:ph idx="1"/>
          </p:nvPr>
        </p:nvSpPr>
        <p:spPr>
          <a:xfrm>
            <a:off x="2438400" y="1143000"/>
            <a:ext cx="5956301" cy="4023360"/>
          </a:xfrm>
          <a:prstGeom prst="rect">
            <a:avLst/>
          </a:prstGeom>
        </p:spPr>
        <p:txBody>
          <a:bodyPr vert="horz" lIns="0" tIns="45720" rIns="0" bIns="45720" rtlCol="0">
            <a:normAutofit/>
          </a:bodyPr>
          <a:lstStyle>
            <a:lvl1pPr marL="91440" indent="-91440">
              <a:buClr>
                <a:srgbClr val="207FAB"/>
              </a:buClr>
              <a:buFont typeface="Wingdings 3" panose="05040102010807070707" pitchFamily="18" charset="2"/>
              <a:buChar char=""/>
              <a:defRPr sz="3200"/>
            </a:lvl1pPr>
            <a:lvl2pPr marL="384048" indent="-182880">
              <a:buClr>
                <a:srgbClr val="207FAB"/>
              </a:buClr>
              <a:buFont typeface="Wingdings 3" panose="05040102010807070707" pitchFamily="18" charset="2"/>
              <a:buChar char=""/>
              <a:defRPr sz="2800"/>
            </a:lvl2pPr>
            <a:lvl3pPr>
              <a:buClr>
                <a:srgbClr val="207FAB"/>
              </a:buCl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253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4BE85D-C988-692B-9794-565614D4E49C}"/>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D0F1DC1-D73D-F264-AC1E-870E5BE5D0C4}"/>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a:prstGeom prst="rect">
            <a:avLst/>
          </a:prstGeo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prstGeom prst="rect">
            <a:avLst/>
          </a:prstGeo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59" y="5907024"/>
            <a:ext cx="7589520"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B49CC59C-B592-C06B-E6F8-DA356B4DE5E4}"/>
              </a:ext>
            </a:extLst>
          </p:cNvPr>
          <p:cNvSpPr>
            <a:spLocks noGrp="1"/>
          </p:cNvSpPr>
          <p:nvPr>
            <p:ph type="dt" sz="half" idx="10"/>
          </p:nvPr>
        </p:nvSpPr>
        <p:spPr>
          <a:xfrm>
            <a:off x="822325" y="6459538"/>
            <a:ext cx="1854200" cy="365125"/>
          </a:xfrm>
          <a:prstGeom prst="rect">
            <a:avLst/>
          </a:prstGeom>
        </p:spPr>
        <p:txBody>
          <a:bodyPr/>
          <a:lstStyle>
            <a:lvl1pPr eaLnBrk="1" hangingPunct="1">
              <a:defRPr>
                <a:latin typeface="Times New Roman" panose="02020603050405020304" pitchFamily="18" charset="0"/>
              </a:defRPr>
            </a:lvl1pPr>
          </a:lstStyle>
          <a:p>
            <a:pPr>
              <a:defRPr/>
            </a:pPr>
            <a:endParaRPr lang="en-US"/>
          </a:p>
        </p:txBody>
      </p:sp>
      <p:sp>
        <p:nvSpPr>
          <p:cNvPr id="8" name="Footer Placeholder 5">
            <a:extLst>
              <a:ext uri="{FF2B5EF4-FFF2-40B4-BE49-F238E27FC236}">
                <a16:creationId xmlns:a16="http://schemas.microsoft.com/office/drawing/2014/main" id="{3C479CE2-63B6-A64E-64AF-5E9EB97BF809}"/>
              </a:ext>
            </a:extLst>
          </p:cNvPr>
          <p:cNvSpPr>
            <a:spLocks noGrp="1"/>
          </p:cNvSpPr>
          <p:nvPr>
            <p:ph type="ftr" sz="quarter" idx="11"/>
          </p:nvPr>
        </p:nvSpPr>
        <p:spPr>
          <a:xfrm>
            <a:off x="2765425" y="6459538"/>
            <a:ext cx="3616325" cy="365125"/>
          </a:xfrm>
          <a:prstGeom prst="rect">
            <a:avLst/>
          </a:prstGeom>
        </p:spPr>
        <p:txBody>
          <a:bodyPr/>
          <a:lstStyle>
            <a:lvl1pPr eaLnBrk="1" hangingPunct="1">
              <a:defRPr>
                <a:latin typeface="Times New Roman" panose="02020603050405020304" pitchFamily="18" charset="0"/>
              </a:defRPr>
            </a:lvl1pPr>
          </a:lstStyle>
          <a:p>
            <a:pPr>
              <a:defRPr/>
            </a:pPr>
            <a:endParaRPr lang="en-US"/>
          </a:p>
        </p:txBody>
      </p:sp>
      <p:sp>
        <p:nvSpPr>
          <p:cNvPr id="9" name="Slide Number Placeholder 6">
            <a:extLst>
              <a:ext uri="{FF2B5EF4-FFF2-40B4-BE49-F238E27FC236}">
                <a16:creationId xmlns:a16="http://schemas.microsoft.com/office/drawing/2014/main" id="{21F4F693-2BFB-CE9B-1CA9-7458F6D5E47A}"/>
              </a:ext>
            </a:extLst>
          </p:cNvPr>
          <p:cNvSpPr>
            <a:spLocks noGrp="1"/>
          </p:cNvSpPr>
          <p:nvPr>
            <p:ph type="sldNum" sz="quarter" idx="12"/>
          </p:nvPr>
        </p:nvSpPr>
        <p:spPr>
          <a:xfrm>
            <a:off x="7424738" y="6459538"/>
            <a:ext cx="9842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F0925A2-A1B2-45B2-9B9B-1434F34314E0}" type="slidenum">
              <a:rPr lang="en-US" altLang="en-US"/>
              <a:pPr/>
              <a:t>‹#›</a:t>
            </a:fld>
            <a:endParaRPr lang="en-US" altLang="en-US"/>
          </a:p>
        </p:txBody>
      </p:sp>
    </p:spTree>
    <p:extLst>
      <p:ext uri="{BB962C8B-B14F-4D97-AF65-F5344CB8AC3E}">
        <p14:creationId xmlns:p14="http://schemas.microsoft.com/office/powerpoint/2010/main" val="277264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0FB8AB67-BDCB-4216-3334-D50C70655FF6}"/>
              </a:ext>
            </a:extLst>
          </p:cNvPr>
          <p:cNvSpPr>
            <a:spLocks noGrp="1"/>
          </p:cNvSpPr>
          <p:nvPr>
            <p:ph type="dt" sz="half" idx="10"/>
          </p:nvPr>
        </p:nvSpPr>
        <p:spPr>
          <a:xfrm>
            <a:off x="6727825" y="6408738"/>
            <a:ext cx="1919288" cy="365125"/>
          </a:xfrm>
          <a:prstGeom prst="rect">
            <a:avLst/>
          </a:prstGeom>
        </p:spPr>
        <p:txBody>
          <a:bodyPr/>
          <a:lstStyle>
            <a:lvl1pPr eaLnBrk="1" hangingPunct="1">
              <a:defRPr>
                <a:latin typeface="Times New Roman" panose="02020603050405020304" pitchFamily="18" charset="0"/>
              </a:defRPr>
            </a:lvl1pPr>
          </a:lstStyle>
          <a:p>
            <a:pPr>
              <a:defRPr/>
            </a:pPr>
            <a:endParaRPr lang="en-US"/>
          </a:p>
        </p:txBody>
      </p:sp>
      <p:sp>
        <p:nvSpPr>
          <p:cNvPr id="3" name="Footer Placeholder 21">
            <a:extLst>
              <a:ext uri="{FF2B5EF4-FFF2-40B4-BE49-F238E27FC236}">
                <a16:creationId xmlns:a16="http://schemas.microsoft.com/office/drawing/2014/main" id="{F7AFD9A5-0B3D-256D-75A8-B9ECCB363D10}"/>
              </a:ext>
            </a:extLst>
          </p:cNvPr>
          <p:cNvSpPr>
            <a:spLocks noGrp="1"/>
          </p:cNvSpPr>
          <p:nvPr>
            <p:ph type="ftr" sz="quarter" idx="11"/>
          </p:nvPr>
        </p:nvSpPr>
        <p:spPr>
          <a:xfrm>
            <a:off x="4379913" y="6408738"/>
            <a:ext cx="2351087" cy="365125"/>
          </a:xfrm>
          <a:prstGeom prst="rect">
            <a:avLst/>
          </a:prstGeom>
        </p:spPr>
        <p:txBody>
          <a:bodyPr/>
          <a:lstStyle>
            <a:lvl1pPr eaLnBrk="1" hangingPunct="1">
              <a:defRPr>
                <a:latin typeface="Times New Roman" panose="02020603050405020304" pitchFamily="18" charset="0"/>
              </a:defRPr>
            </a:lvl1pPr>
          </a:lstStyle>
          <a:p>
            <a:pPr>
              <a:defRPr/>
            </a:pPr>
            <a:endParaRPr lang="en-US"/>
          </a:p>
        </p:txBody>
      </p:sp>
      <p:sp>
        <p:nvSpPr>
          <p:cNvPr id="4" name="Slide Number Placeholder 17">
            <a:extLst>
              <a:ext uri="{FF2B5EF4-FFF2-40B4-BE49-F238E27FC236}">
                <a16:creationId xmlns:a16="http://schemas.microsoft.com/office/drawing/2014/main" id="{29B17E6E-0F62-9DA4-7047-998D47A2B05C}"/>
              </a:ext>
            </a:extLst>
          </p:cNvPr>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FDA3EFE-7BA7-45B6-9C26-F42914785414}" type="slidenum">
              <a:rPr lang="en-US" altLang="en-US"/>
              <a:pPr/>
              <a:t>‹#›</a:t>
            </a:fld>
            <a:endParaRPr lang="en-US" altLang="en-US"/>
          </a:p>
        </p:txBody>
      </p:sp>
    </p:spTree>
    <p:extLst>
      <p:ext uri="{BB962C8B-B14F-4D97-AF65-F5344CB8AC3E}">
        <p14:creationId xmlns:p14="http://schemas.microsoft.com/office/powerpoint/2010/main" val="3393760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D6EB76-A298-7E5C-7BBF-1891A52AA4E0}"/>
              </a:ext>
            </a:extLst>
          </p:cNvPr>
          <p:cNvSpPr/>
          <p:nvPr/>
        </p:nvSpPr>
        <p:spPr>
          <a:xfrm>
            <a:off x="0" y="0"/>
            <a:ext cx="1676400" cy="6858000"/>
          </a:xfrm>
          <a:prstGeom prst="rect">
            <a:avLst/>
          </a:prstGeom>
          <a:solidFill>
            <a:srgbClr val="207F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ADA615E-9C29-E9F6-B76A-928A29C47DD5}"/>
              </a:ext>
            </a:extLst>
          </p:cNvPr>
          <p:cNvSpPr/>
          <p:nvPr/>
        </p:nvSpPr>
        <p:spPr>
          <a:xfrm>
            <a:off x="1495425" y="152400"/>
            <a:ext cx="7648575" cy="457200"/>
          </a:xfrm>
          <a:prstGeom prst="rect">
            <a:avLst/>
          </a:prstGeom>
          <a:solidFill>
            <a:srgbClr val="207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effectLst>
                <a:outerShdw blurRad="50800" dist="38100" dir="2700000" algn="tl" rotWithShape="0">
                  <a:prstClr val="black">
                    <a:alpha val="40000"/>
                  </a:prstClr>
                </a:outerShdw>
              </a:effectLst>
            </a:endParaRPr>
          </a:p>
        </p:txBody>
      </p:sp>
      <p:sp>
        <p:nvSpPr>
          <p:cNvPr id="13" name="Rectangle 12">
            <a:extLst>
              <a:ext uri="{FF2B5EF4-FFF2-40B4-BE49-F238E27FC236}">
                <a16:creationId xmlns:a16="http://schemas.microsoft.com/office/drawing/2014/main" id="{3DE09B21-90B0-A1EE-213D-7E6580462E22}"/>
              </a:ext>
            </a:extLst>
          </p:cNvPr>
          <p:cNvSpPr/>
          <p:nvPr/>
        </p:nvSpPr>
        <p:spPr>
          <a:xfrm>
            <a:off x="1628775" y="0"/>
            <a:ext cx="47625" cy="6858000"/>
          </a:xfrm>
          <a:prstGeom prst="rect">
            <a:avLst/>
          </a:prstGeom>
          <a:solidFill>
            <a:srgbClr val="583080"/>
          </a:solidFill>
          <a:ln>
            <a:solidFill>
              <a:srgbClr val="583080"/>
            </a:solidFill>
          </a:ln>
        </p:spPr>
        <p:style>
          <a:lnRef idx="2">
            <a:schemeClr val="accent1">
              <a:shade val="50000"/>
            </a:schemeClr>
          </a:lnRef>
          <a:fillRef idx="1">
            <a:schemeClr val="accent1"/>
          </a:fillRef>
          <a:effectRef idx="0">
            <a:schemeClr val="accent1"/>
          </a:effectRef>
          <a:fontRef idx="minor">
            <a:schemeClr val="lt1"/>
          </a:fontRef>
        </p:style>
      </p:sp>
      <p:sp>
        <p:nvSpPr>
          <p:cNvPr id="14" name="Text Placeholder 3">
            <a:extLst>
              <a:ext uri="{FF2B5EF4-FFF2-40B4-BE49-F238E27FC236}">
                <a16:creationId xmlns:a16="http://schemas.microsoft.com/office/drawing/2014/main" id="{82F4BD58-B58D-CD14-5E4A-B01F69913F3B}"/>
              </a:ext>
            </a:extLst>
          </p:cNvPr>
          <p:cNvSpPr txBox="1">
            <a:spLocks/>
          </p:cNvSpPr>
          <p:nvPr/>
        </p:nvSpPr>
        <p:spPr>
          <a:xfrm>
            <a:off x="76200" y="228600"/>
            <a:ext cx="1600200" cy="6400800"/>
          </a:xfrm>
          <a:prstGeom prst="rect">
            <a:avLst/>
          </a:prstGeom>
        </p:spPr>
        <p:txBody>
          <a:bodyPr>
            <a:normAutofit fontScale="77500" lnSpcReduction="20000"/>
          </a:bodyPr>
          <a:lstStyle>
            <a:lvl1pPr marL="0" indent="0" algn="l" defTabSz="914400" rtl="0" eaLnBrk="1" latinLnBrk="0" hangingPunct="1">
              <a:lnSpc>
                <a:spcPct val="90000"/>
              </a:lnSpc>
              <a:spcBef>
                <a:spcPct val="50000"/>
              </a:spcBef>
              <a:spcAft>
                <a:spcPts val="200"/>
              </a:spcAft>
              <a:buClr>
                <a:schemeClr val="accent1"/>
              </a:buClr>
              <a:buSzPct val="100000"/>
              <a:buFont typeface="Calibri" panose="020F0502020204030204" pitchFamily="34" charset="0"/>
              <a:buNone/>
              <a:defRPr sz="1600" b="1" i="1" kern="1200" baseline="0">
                <a:solidFill>
                  <a:srgbClr val="FFFFFF"/>
                </a:solidFill>
                <a:effectLst>
                  <a:outerShdw blurRad="50800" dist="38100" dir="5400000" algn="t" rotWithShape="0">
                    <a:prstClr val="black">
                      <a:alpha val="40000"/>
                    </a:prstClr>
                  </a:outerShdw>
                </a:effectLst>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fontAlgn="auto">
              <a:defRPr/>
            </a:pPr>
            <a:r>
              <a:rPr lang="en-US" sz="2300" dirty="0">
                <a:latin typeface="+mj-lt"/>
              </a:rPr>
              <a:t>Attitude</a:t>
            </a:r>
          </a:p>
          <a:p>
            <a:pPr fontAlgn="auto">
              <a:defRPr/>
            </a:pPr>
            <a:r>
              <a:rPr lang="en-US" sz="2300" dirty="0">
                <a:latin typeface="+mj-lt"/>
              </a:rPr>
              <a:t>Preparation</a:t>
            </a:r>
          </a:p>
          <a:p>
            <a:pPr fontAlgn="auto">
              <a:defRPr/>
            </a:pPr>
            <a:r>
              <a:rPr lang="en-US" sz="2300" dirty="0">
                <a:latin typeface="+mj-lt"/>
              </a:rPr>
              <a:t>Perseverance</a:t>
            </a:r>
          </a:p>
          <a:p>
            <a:pPr fontAlgn="auto">
              <a:defRPr/>
            </a:pPr>
            <a:r>
              <a:rPr lang="en-US" sz="2300" dirty="0">
                <a:latin typeface="+mj-lt"/>
              </a:rPr>
              <a:t>Respect</a:t>
            </a:r>
          </a:p>
          <a:p>
            <a:pPr fontAlgn="auto">
              <a:defRPr/>
            </a:pPr>
            <a:r>
              <a:rPr lang="en-US" sz="2300" dirty="0">
                <a:latin typeface="+mj-lt"/>
              </a:rPr>
              <a:t>Honesty</a:t>
            </a:r>
          </a:p>
          <a:p>
            <a:pPr fontAlgn="auto">
              <a:defRPr/>
            </a:pPr>
            <a:r>
              <a:rPr lang="en-US" sz="2300" dirty="0">
                <a:latin typeface="+mj-lt"/>
              </a:rPr>
              <a:t>Integrity</a:t>
            </a:r>
          </a:p>
          <a:p>
            <a:pPr fontAlgn="auto">
              <a:defRPr/>
            </a:pPr>
            <a:r>
              <a:rPr lang="en-US" sz="2300" dirty="0">
                <a:latin typeface="+mj-lt"/>
              </a:rPr>
              <a:t>Courage</a:t>
            </a:r>
          </a:p>
          <a:p>
            <a:pPr fontAlgn="auto">
              <a:defRPr/>
            </a:pPr>
            <a:r>
              <a:rPr lang="en-US" sz="2300" dirty="0">
                <a:latin typeface="+mj-lt"/>
              </a:rPr>
              <a:t>Appreciation</a:t>
            </a:r>
          </a:p>
          <a:p>
            <a:pPr fontAlgn="auto">
              <a:defRPr/>
            </a:pPr>
            <a:r>
              <a:rPr lang="en-US" sz="2300" dirty="0">
                <a:latin typeface="+mj-lt"/>
              </a:rPr>
              <a:t>Composure</a:t>
            </a:r>
          </a:p>
          <a:p>
            <a:pPr fontAlgn="auto">
              <a:defRPr/>
            </a:pPr>
            <a:r>
              <a:rPr lang="en-US" sz="2300" dirty="0">
                <a:latin typeface="+mj-lt"/>
              </a:rPr>
              <a:t>Empathy</a:t>
            </a:r>
          </a:p>
          <a:p>
            <a:pPr fontAlgn="auto">
              <a:defRPr/>
            </a:pPr>
            <a:r>
              <a:rPr lang="en-US" sz="2300" dirty="0">
                <a:latin typeface="+mj-lt"/>
              </a:rPr>
              <a:t>Gratitude</a:t>
            </a:r>
          </a:p>
          <a:p>
            <a:pPr fontAlgn="auto">
              <a:defRPr/>
            </a:pPr>
            <a:r>
              <a:rPr lang="en-US" sz="2300" dirty="0">
                <a:latin typeface="+mj-lt"/>
              </a:rPr>
              <a:t>Tolerance</a:t>
            </a:r>
          </a:p>
          <a:p>
            <a:pPr fontAlgn="auto">
              <a:defRPr/>
            </a:pPr>
            <a:r>
              <a:rPr lang="en-US" sz="2300" dirty="0">
                <a:latin typeface="+mj-lt"/>
              </a:rPr>
              <a:t>Sacrifice</a:t>
            </a:r>
          </a:p>
          <a:p>
            <a:pPr fontAlgn="auto">
              <a:defRPr/>
            </a:pPr>
            <a:r>
              <a:rPr lang="en-US" sz="2300" dirty="0">
                <a:latin typeface="+mj-lt"/>
              </a:rPr>
              <a:t>Loyalty</a:t>
            </a:r>
          </a:p>
          <a:p>
            <a:pPr fontAlgn="auto">
              <a:defRPr/>
            </a:pPr>
            <a:r>
              <a:rPr lang="en-US" sz="2300" dirty="0">
                <a:latin typeface="+mj-lt"/>
              </a:rPr>
              <a:t>Responsibility</a:t>
            </a:r>
          </a:p>
          <a:p>
            <a:pPr fontAlgn="auto">
              <a:defRPr/>
            </a:pPr>
            <a:r>
              <a:rPr lang="en-US" sz="2300" dirty="0">
                <a:latin typeface="+mj-lt"/>
              </a:rPr>
              <a:t>Compassion</a:t>
            </a:r>
          </a:p>
          <a:p>
            <a:pPr fontAlgn="auto">
              <a:defRPr/>
            </a:pPr>
            <a:r>
              <a:rPr lang="en-US" sz="2300" dirty="0">
                <a:latin typeface="+mj-lt"/>
              </a:rPr>
              <a:t>Leadership</a:t>
            </a:r>
          </a:p>
          <a:p>
            <a:pPr fontAlgn="auto">
              <a:defRPr/>
            </a:pPr>
            <a:r>
              <a:rPr lang="en-US" sz="2300" dirty="0">
                <a:latin typeface="+mj-lt"/>
              </a:rPr>
              <a:t>Character</a:t>
            </a:r>
          </a:p>
          <a:p>
            <a:pPr fontAlgn="auto">
              <a:defRPr/>
            </a:pPr>
            <a:endParaRPr lang="en-US" dirty="0"/>
          </a:p>
          <a:p>
            <a:pPr fontAlgn="auto">
              <a:defRPr/>
            </a:pPr>
            <a:endParaRPr lang="en-US" dirty="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characterandleadership.com/category/blo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a:extLst>
              <a:ext uri="{FF2B5EF4-FFF2-40B4-BE49-F238E27FC236}">
                <a16:creationId xmlns:a16="http://schemas.microsoft.com/office/drawing/2014/main" id="{2139C168-12E0-5E22-442F-171BC7D3FC96}"/>
              </a:ext>
            </a:extLst>
          </p:cNvPr>
          <p:cNvSpPr txBox="1">
            <a:spLocks noChangeArrowheads="1"/>
          </p:cNvSpPr>
          <p:nvPr/>
        </p:nvSpPr>
        <p:spPr bwMode="auto">
          <a:xfrm>
            <a:off x="1622425" y="762000"/>
            <a:ext cx="752157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en-US" altLang="en-US" sz="8800" b="1" dirty="0">
                <a:solidFill>
                  <a:schemeClr val="bg2">
                    <a:lumMod val="50000"/>
                  </a:schemeClr>
                </a:solidFill>
                <a:latin typeface="Candara" panose="020E0502030303020204" pitchFamily="34" charset="0"/>
              </a:rPr>
              <a:t>COMPOSURE</a:t>
            </a:r>
            <a:endParaRPr lang="en-US" altLang="en-US" sz="6600" b="1" dirty="0">
              <a:solidFill>
                <a:schemeClr val="bg2">
                  <a:lumMod val="50000"/>
                </a:schemeClr>
              </a:solidFill>
              <a:latin typeface="Candara" panose="020E0502030303020204" pitchFamily="34" charset="0"/>
            </a:endParaRPr>
          </a:p>
        </p:txBody>
      </p:sp>
      <p:sp>
        <p:nvSpPr>
          <p:cNvPr id="2061" name="Text Box 13">
            <a:extLst>
              <a:ext uri="{FF2B5EF4-FFF2-40B4-BE49-F238E27FC236}">
                <a16:creationId xmlns:a16="http://schemas.microsoft.com/office/drawing/2014/main" id="{1AFFFE53-B972-9C5D-D28B-63A03BF69CA4}"/>
              </a:ext>
            </a:extLst>
          </p:cNvPr>
          <p:cNvSpPr txBox="1">
            <a:spLocks noChangeArrowheads="1"/>
          </p:cNvSpPr>
          <p:nvPr/>
        </p:nvSpPr>
        <p:spPr bwMode="auto">
          <a:xfrm>
            <a:off x="1622425" y="2438400"/>
            <a:ext cx="7543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en-US" altLang="en-US" sz="3200" dirty="0">
                <a:solidFill>
                  <a:schemeClr val="tx1">
                    <a:lumMod val="75000"/>
                    <a:lumOff val="25000"/>
                  </a:schemeClr>
                </a:solidFill>
                <a:latin typeface="Century Gothic" panose="020B0502020202020204" pitchFamily="34" charset="0"/>
                <a:cs typeface="Times New Roman" panose="02020603050405020304" pitchFamily="18" charset="0"/>
              </a:rPr>
              <a:t>Staying in control of one’s emotions in order to make good logical choices in difficult situations</a:t>
            </a:r>
            <a:endParaRPr lang="en-US" altLang="en-US" sz="3200" dirty="0">
              <a:solidFill>
                <a:schemeClr val="tx1">
                  <a:lumMod val="75000"/>
                  <a:lumOff val="2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03AE75B1-29DF-53BB-1A15-E6F0230F1D97}"/>
              </a:ext>
            </a:extLst>
          </p:cNvPr>
          <p:cNvSpPr txBox="1"/>
          <p:nvPr/>
        </p:nvSpPr>
        <p:spPr>
          <a:xfrm>
            <a:off x="1622425" y="179388"/>
            <a:ext cx="7521575" cy="460375"/>
          </a:xfrm>
          <a:prstGeom prst="rect">
            <a:avLst/>
          </a:prstGeom>
          <a:noFill/>
        </p:spPr>
        <p:txBody>
          <a:bodyPr>
            <a:spAutoFit/>
          </a:bodyPr>
          <a:lstStyle/>
          <a:p>
            <a:pPr algn="ctr" eaLnBrk="1" hangingPunct="1">
              <a:defRPr/>
            </a:pPr>
            <a:r>
              <a:rPr lang="en-US" b="1" dirty="0">
                <a:solidFill>
                  <a:schemeClr val="bg1"/>
                </a:solidFill>
                <a:latin typeface="+mj-lt"/>
              </a:rPr>
              <a:t>Unit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500"/>
                                        <p:tgtEl>
                                          <p:spTgt spid="2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61"/>
                                        </p:tgtEl>
                                        <p:attrNameLst>
                                          <p:attrName>style.visibility</p:attrName>
                                        </p:attrNameLst>
                                      </p:cBhvr>
                                      <p:to>
                                        <p:strVal val="visible"/>
                                      </p:to>
                                    </p:set>
                                    <p:animEffect transition="in" filter="fade">
                                      <p:cBhvr>
                                        <p:cTn id="12"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autoUpdateAnimBg="0"/>
      <p:bldP spid="206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Text Box 10">
            <a:extLst>
              <a:ext uri="{FF2B5EF4-FFF2-40B4-BE49-F238E27FC236}">
                <a16:creationId xmlns:a16="http://schemas.microsoft.com/office/drawing/2014/main" id="{16DE87B1-0968-E149-BAD0-F1B830946994}"/>
              </a:ext>
            </a:extLst>
          </p:cNvPr>
          <p:cNvSpPr txBox="1">
            <a:spLocks noChangeArrowheads="1"/>
          </p:cNvSpPr>
          <p:nvPr/>
        </p:nvSpPr>
        <p:spPr bwMode="auto">
          <a:xfrm>
            <a:off x="1752600" y="76200"/>
            <a:ext cx="73914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50000"/>
              </a:spcBef>
              <a:buFont typeface="Wingdings" pitchFamily="2" charset="2"/>
              <a:buNone/>
              <a:defRPr/>
            </a:pPr>
            <a:r>
              <a:rPr lang="en-US" altLang="en-US" sz="2300" b="1" dirty="0">
                <a:solidFill>
                  <a:schemeClr val="bg2">
                    <a:lumMod val="50000"/>
                  </a:schemeClr>
                </a:solidFill>
                <a:latin typeface="Century Gothic" panose="020B0502020202020204" pitchFamily="34" charset="0"/>
              </a:rPr>
              <a:t>Unit 9 Lesson Plans</a:t>
            </a:r>
            <a:endParaRPr lang="en-US" altLang="en-US" sz="2000" dirty="0">
              <a:solidFill>
                <a:schemeClr val="tx1">
                  <a:lumMod val="75000"/>
                  <a:lumOff val="25000"/>
                </a:schemeClr>
              </a:solidFill>
              <a:latin typeface="Candara" panose="020E0502030303020204" pitchFamily="34" charset="0"/>
            </a:endParaRPr>
          </a:p>
          <a:p>
            <a:pPr lvl="1">
              <a:spcBef>
                <a:spcPct val="50000"/>
              </a:spcBef>
              <a:buClr>
                <a:schemeClr val="bg2">
                  <a:lumMod val="50000"/>
                </a:schemeClr>
              </a:buClr>
              <a:buFont typeface="Wingdings" pitchFamily="2" charset="2"/>
              <a:buChar char="Ø"/>
              <a:defRPr/>
            </a:pPr>
            <a:r>
              <a:rPr lang="en-US" altLang="en-US" sz="2000" dirty="0">
                <a:solidFill>
                  <a:schemeClr val="tx1">
                    <a:lumMod val="75000"/>
                    <a:lumOff val="25000"/>
                  </a:schemeClr>
                </a:solidFill>
                <a:latin typeface="Candara" panose="020E0502030303020204" pitchFamily="34" charset="0"/>
              </a:rPr>
              <a:t>Student Definition - Composure</a:t>
            </a:r>
          </a:p>
          <a:p>
            <a:pPr lvl="1">
              <a:spcBef>
                <a:spcPct val="50000"/>
              </a:spcBef>
              <a:buClr>
                <a:schemeClr val="bg2">
                  <a:lumMod val="50000"/>
                </a:schemeClr>
              </a:buClr>
              <a:buFont typeface="Wingdings" pitchFamily="2" charset="2"/>
              <a:buChar char="Ø"/>
              <a:defRPr/>
            </a:pPr>
            <a:r>
              <a:rPr lang="en-US" altLang="en-US" sz="2000" dirty="0">
                <a:solidFill>
                  <a:schemeClr val="tx1">
                    <a:lumMod val="75000"/>
                    <a:lumOff val="25000"/>
                  </a:schemeClr>
                </a:solidFill>
                <a:latin typeface="Candara" panose="020E0502030303020204" pitchFamily="34" charset="0"/>
              </a:rPr>
              <a:t>Quote Exercise – “Anger is only one less short of…”</a:t>
            </a:r>
          </a:p>
          <a:p>
            <a:pPr lvl="1">
              <a:spcBef>
                <a:spcPct val="50000"/>
              </a:spcBef>
              <a:buClr>
                <a:schemeClr val="bg2">
                  <a:lumMod val="50000"/>
                </a:schemeClr>
              </a:buClr>
              <a:buFont typeface="Wingdings" pitchFamily="2" charset="2"/>
              <a:buChar char="Ø"/>
              <a:defRPr/>
            </a:pPr>
            <a:r>
              <a:rPr lang="en-US" altLang="en-US" sz="2000" dirty="0">
                <a:solidFill>
                  <a:schemeClr val="tx1">
                    <a:lumMod val="75000"/>
                    <a:lumOff val="25000"/>
                  </a:schemeClr>
                </a:solidFill>
                <a:latin typeface="Candara" panose="020E0502030303020204" pitchFamily="34" charset="0"/>
              </a:rPr>
              <a:t>Ethical Dilemma – Anger Scenarios</a:t>
            </a:r>
          </a:p>
          <a:p>
            <a:pPr lvl="1">
              <a:spcBef>
                <a:spcPct val="50000"/>
              </a:spcBef>
              <a:buClr>
                <a:schemeClr val="bg2">
                  <a:lumMod val="50000"/>
                </a:schemeClr>
              </a:buClr>
              <a:buFont typeface="Wingdings" pitchFamily="2" charset="2"/>
              <a:buChar char="Ø"/>
              <a:defRPr/>
            </a:pPr>
            <a:r>
              <a:rPr lang="en-US" altLang="en-US" sz="2000" dirty="0">
                <a:solidFill>
                  <a:schemeClr val="tx1">
                    <a:lumMod val="75000"/>
                    <a:lumOff val="25000"/>
                  </a:schemeClr>
                </a:solidFill>
                <a:latin typeface="Candara" panose="020E0502030303020204" pitchFamily="34" charset="0"/>
              </a:rPr>
              <a:t>Lecture: Taming the Temper</a:t>
            </a:r>
          </a:p>
          <a:p>
            <a:pPr lvl="1">
              <a:spcBef>
                <a:spcPct val="50000"/>
              </a:spcBef>
              <a:buClr>
                <a:schemeClr val="bg2">
                  <a:lumMod val="50000"/>
                </a:schemeClr>
              </a:buClr>
              <a:buFont typeface="Wingdings" pitchFamily="2" charset="2"/>
              <a:buChar char="Ø"/>
              <a:defRPr/>
            </a:pPr>
            <a:r>
              <a:rPr lang="en-US" altLang="en-US" sz="2000" dirty="0">
                <a:solidFill>
                  <a:schemeClr val="tx1">
                    <a:lumMod val="75000"/>
                    <a:lumOff val="25000"/>
                  </a:schemeClr>
                </a:solidFill>
                <a:latin typeface="Candara" panose="020E0502030303020204" pitchFamily="34" charset="0"/>
              </a:rPr>
              <a:t>Scenes &amp; questions from </a:t>
            </a:r>
            <a:r>
              <a:rPr lang="en-US" altLang="en-US" sz="2000" i="1" dirty="0">
                <a:solidFill>
                  <a:schemeClr val="tx1">
                    <a:lumMod val="75000"/>
                    <a:lumOff val="25000"/>
                  </a:schemeClr>
                </a:solidFill>
                <a:latin typeface="Candara" panose="020E0502030303020204" pitchFamily="34" charset="0"/>
              </a:rPr>
              <a:t>Apollo 13</a:t>
            </a:r>
            <a:endParaRPr lang="en-US" altLang="en-US" sz="2000" b="1" i="1" dirty="0">
              <a:solidFill>
                <a:schemeClr val="tx1">
                  <a:lumMod val="75000"/>
                  <a:lumOff val="25000"/>
                </a:schemeClr>
              </a:solidFill>
              <a:latin typeface="Candara" panose="020E0502030303020204" pitchFamily="34" charset="0"/>
            </a:endParaRPr>
          </a:p>
          <a:p>
            <a:pPr lvl="1">
              <a:spcBef>
                <a:spcPct val="50000"/>
              </a:spcBef>
              <a:buClr>
                <a:schemeClr val="bg2">
                  <a:lumMod val="50000"/>
                </a:schemeClr>
              </a:buClr>
              <a:buFont typeface="Wingdings" pitchFamily="2" charset="2"/>
              <a:buChar char="Ø"/>
              <a:defRPr/>
            </a:pPr>
            <a:r>
              <a:rPr lang="en-US" altLang="en-US" sz="2000" dirty="0">
                <a:solidFill>
                  <a:schemeClr val="tx1">
                    <a:lumMod val="75000"/>
                    <a:lumOff val="25000"/>
                  </a:schemeClr>
                </a:solidFill>
                <a:latin typeface="Candara" panose="020E0502030303020204" pitchFamily="34" charset="0"/>
              </a:rPr>
              <a:t>Role Model Chapter – Martin Luther King, Jr. &amp; Jackie Robinson</a:t>
            </a:r>
          </a:p>
          <a:p>
            <a:pPr lvl="1">
              <a:spcBef>
                <a:spcPct val="50000"/>
              </a:spcBef>
              <a:buClr>
                <a:schemeClr val="bg2">
                  <a:lumMod val="50000"/>
                </a:schemeClr>
              </a:buClr>
              <a:buFont typeface="Wingdings" pitchFamily="2" charset="2"/>
              <a:buChar char="Ø"/>
              <a:defRPr/>
            </a:pPr>
            <a:r>
              <a:rPr lang="en-US" altLang="en-US" sz="2000" dirty="0">
                <a:solidFill>
                  <a:schemeClr val="tx1">
                    <a:lumMod val="75000"/>
                    <a:lumOff val="25000"/>
                  </a:schemeClr>
                </a:solidFill>
                <a:latin typeface="Candara" panose="020E0502030303020204" pitchFamily="34" charset="0"/>
              </a:rPr>
              <a:t>Basic Skill – Business Handshake &amp; Body Language</a:t>
            </a:r>
          </a:p>
          <a:p>
            <a:pPr lvl="1">
              <a:spcBef>
                <a:spcPct val="50000"/>
              </a:spcBef>
              <a:buClr>
                <a:schemeClr val="bg2">
                  <a:lumMod val="50000"/>
                </a:schemeClr>
              </a:buClr>
              <a:buFont typeface="Wingdings" pitchFamily="2" charset="2"/>
              <a:buChar char="Ø"/>
              <a:defRPr/>
            </a:pPr>
            <a:r>
              <a:rPr lang="en-US" altLang="en-US" sz="2000" dirty="0">
                <a:solidFill>
                  <a:schemeClr val="tx1">
                    <a:lumMod val="75000"/>
                    <a:lumOff val="25000"/>
                  </a:schemeClr>
                </a:solidFill>
                <a:latin typeface="Candara" panose="020E0502030303020204" pitchFamily="34" charset="0"/>
              </a:rPr>
              <a:t>Online Blog </a:t>
            </a:r>
            <a:r>
              <a:rPr lang="en-US" altLang="en-US" sz="2000" dirty="0">
                <a:solidFill>
                  <a:schemeClr val="tx1">
                    <a:lumMod val="75000"/>
                    <a:lumOff val="25000"/>
                  </a:schemeClr>
                </a:solidFill>
                <a:latin typeface="Candara" panose="020E0502030303020204" pitchFamily="34" charset="0"/>
                <a:hlinkClick r:id="rId2"/>
              </a:rPr>
              <a:t>characterandleadership.com/category/blog/</a:t>
            </a:r>
            <a:endParaRPr lang="en-US" altLang="en-US" sz="2000" dirty="0">
              <a:solidFill>
                <a:schemeClr val="tx1">
                  <a:lumMod val="75000"/>
                  <a:lumOff val="25000"/>
                </a:schemeClr>
              </a:solidFill>
              <a:latin typeface="Candara" panose="020E0502030303020204" pitchFamily="34" charset="0"/>
            </a:endParaRPr>
          </a:p>
          <a:p>
            <a:pPr lvl="1">
              <a:spcBef>
                <a:spcPct val="50000"/>
              </a:spcBef>
              <a:buClr>
                <a:schemeClr val="bg2">
                  <a:lumMod val="50000"/>
                </a:schemeClr>
              </a:buClr>
              <a:buFont typeface="Wingdings" pitchFamily="2" charset="2"/>
              <a:buChar char="Ø"/>
              <a:defRPr/>
            </a:pPr>
            <a:r>
              <a:rPr lang="en-US" altLang="en-US" sz="2000">
                <a:solidFill>
                  <a:schemeClr val="tx1">
                    <a:lumMod val="75000"/>
                    <a:lumOff val="25000"/>
                  </a:schemeClr>
                </a:solidFill>
                <a:latin typeface="Candara" panose="020E0502030303020204" pitchFamily="34" charset="0"/>
              </a:rPr>
              <a:t>Leadership </a:t>
            </a:r>
            <a:r>
              <a:rPr lang="en-US" altLang="en-US" sz="2000" dirty="0">
                <a:solidFill>
                  <a:schemeClr val="tx1">
                    <a:lumMod val="75000"/>
                    <a:lumOff val="25000"/>
                  </a:schemeClr>
                </a:solidFill>
                <a:latin typeface="Candara" panose="020E0502030303020204" pitchFamily="34" charset="0"/>
              </a:rPr>
              <a:t>Principle #9 – The Art of Decision Making</a:t>
            </a:r>
          </a:p>
          <a:p>
            <a:pPr lvl="1">
              <a:spcBef>
                <a:spcPct val="50000"/>
              </a:spcBef>
              <a:buClr>
                <a:schemeClr val="bg2">
                  <a:lumMod val="50000"/>
                </a:schemeClr>
              </a:buClr>
              <a:buFont typeface="Wingdings" pitchFamily="2" charset="2"/>
              <a:buChar char="Ø"/>
              <a:defRPr/>
            </a:pPr>
            <a:r>
              <a:rPr lang="en-US" altLang="en-US" sz="2000" dirty="0">
                <a:solidFill>
                  <a:schemeClr val="tx1">
                    <a:lumMod val="75000"/>
                    <a:lumOff val="25000"/>
                  </a:schemeClr>
                </a:solidFill>
                <a:latin typeface="Candara" panose="020E0502030303020204" pitchFamily="34" charset="0"/>
              </a:rPr>
              <a:t> Leadership Exercise – Only Hands</a:t>
            </a:r>
          </a:p>
          <a:p>
            <a:pPr lvl="1">
              <a:spcBef>
                <a:spcPct val="50000"/>
              </a:spcBef>
              <a:buClr>
                <a:schemeClr val="bg2">
                  <a:lumMod val="50000"/>
                </a:schemeClr>
              </a:buClr>
              <a:buFont typeface="Wingdings" pitchFamily="2" charset="2"/>
              <a:buChar char="Ø"/>
              <a:defRPr/>
            </a:pPr>
            <a:r>
              <a:rPr lang="en-US" altLang="en-US" sz="2000" dirty="0">
                <a:solidFill>
                  <a:schemeClr val="tx1">
                    <a:lumMod val="75000"/>
                    <a:lumOff val="25000"/>
                  </a:schemeClr>
                </a:solidFill>
                <a:latin typeface="Candara" panose="020E0502030303020204" pitchFamily="34" charset="0"/>
              </a:rPr>
              <a:t>Writing Assignment: Learning to Manage Your Anger</a:t>
            </a:r>
          </a:p>
          <a:p>
            <a:pPr lvl="1">
              <a:spcBef>
                <a:spcPct val="50000"/>
              </a:spcBef>
              <a:buClr>
                <a:schemeClr val="bg2">
                  <a:lumMod val="50000"/>
                </a:schemeClr>
              </a:buClr>
              <a:buFont typeface="Wingdings" pitchFamily="2" charset="2"/>
              <a:buChar char="Ø"/>
              <a:defRPr/>
            </a:pPr>
            <a:r>
              <a:rPr lang="en-US" altLang="en-US" sz="2000" dirty="0">
                <a:solidFill>
                  <a:schemeClr val="tx1">
                    <a:lumMod val="75000"/>
                    <a:lumOff val="25000"/>
                  </a:schemeClr>
                </a:solidFill>
                <a:latin typeface="Candara" panose="020E0502030303020204" pitchFamily="34" charset="0"/>
              </a:rPr>
              <a:t>WWW Video Assignment on Composure</a:t>
            </a:r>
          </a:p>
        </p:txBody>
      </p:sp>
      <p:sp>
        <p:nvSpPr>
          <p:cNvPr id="3" name="TextBox 2">
            <a:extLst>
              <a:ext uri="{FF2B5EF4-FFF2-40B4-BE49-F238E27FC236}">
                <a16:creationId xmlns:a16="http://schemas.microsoft.com/office/drawing/2014/main" id="{B74BCA73-1358-6010-9575-112BBB2D476D}"/>
              </a:ext>
            </a:extLst>
          </p:cNvPr>
          <p:cNvSpPr txBox="1"/>
          <p:nvPr/>
        </p:nvSpPr>
        <p:spPr>
          <a:xfrm>
            <a:off x="7086600" y="0"/>
            <a:ext cx="2057400" cy="461963"/>
          </a:xfrm>
          <a:prstGeom prst="rect">
            <a:avLst/>
          </a:prstGeom>
          <a:noFill/>
        </p:spPr>
        <p:txBody>
          <a:bodyPr>
            <a:spAutoFit/>
          </a:bodyPr>
          <a:lstStyle/>
          <a:p>
            <a:pPr algn="ctr" eaLnBrk="1" hangingPunct="1">
              <a:defRPr/>
            </a:pPr>
            <a:r>
              <a:rPr lang="en-US" b="1" dirty="0">
                <a:solidFill>
                  <a:schemeClr val="bg1"/>
                </a:solidFill>
                <a:latin typeface="+mj-lt"/>
              </a:rPr>
              <a:t>Composure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54">
                                            <p:txEl>
                                              <p:pRg st="0" end="0"/>
                                            </p:txEl>
                                          </p:spTgt>
                                        </p:tgtEl>
                                        <p:attrNameLst>
                                          <p:attrName>style.visibility</p:attrName>
                                        </p:attrNameLst>
                                      </p:cBhvr>
                                      <p:to>
                                        <p:strVal val="visible"/>
                                      </p:to>
                                    </p:set>
                                    <p:animEffect transition="in" filter="fade">
                                      <p:cBhvr>
                                        <p:cTn id="7" dur="500"/>
                                        <p:tgtEl>
                                          <p:spTgt spid="615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54">
                                            <p:txEl>
                                              <p:pRg st="1" end="1"/>
                                            </p:txEl>
                                          </p:spTgt>
                                        </p:tgtEl>
                                        <p:attrNameLst>
                                          <p:attrName>style.visibility</p:attrName>
                                        </p:attrNameLst>
                                      </p:cBhvr>
                                      <p:to>
                                        <p:strVal val="visible"/>
                                      </p:to>
                                    </p:set>
                                    <p:animEffect transition="in" filter="fade">
                                      <p:cBhvr>
                                        <p:cTn id="10" dur="500"/>
                                        <p:tgtEl>
                                          <p:spTgt spid="615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54">
                                            <p:txEl>
                                              <p:pRg st="2" end="2"/>
                                            </p:txEl>
                                          </p:spTgt>
                                        </p:tgtEl>
                                        <p:attrNameLst>
                                          <p:attrName>style.visibility</p:attrName>
                                        </p:attrNameLst>
                                      </p:cBhvr>
                                      <p:to>
                                        <p:strVal val="visible"/>
                                      </p:to>
                                    </p:set>
                                    <p:animEffect transition="in" filter="fade">
                                      <p:cBhvr>
                                        <p:cTn id="13" dur="500"/>
                                        <p:tgtEl>
                                          <p:spTgt spid="615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54">
                                            <p:txEl>
                                              <p:pRg st="3" end="3"/>
                                            </p:txEl>
                                          </p:spTgt>
                                        </p:tgtEl>
                                        <p:attrNameLst>
                                          <p:attrName>style.visibility</p:attrName>
                                        </p:attrNameLst>
                                      </p:cBhvr>
                                      <p:to>
                                        <p:strVal val="visible"/>
                                      </p:to>
                                    </p:set>
                                    <p:animEffect transition="in" filter="fade">
                                      <p:cBhvr>
                                        <p:cTn id="16" dur="500"/>
                                        <p:tgtEl>
                                          <p:spTgt spid="615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54">
                                            <p:txEl>
                                              <p:pRg st="4" end="4"/>
                                            </p:txEl>
                                          </p:spTgt>
                                        </p:tgtEl>
                                        <p:attrNameLst>
                                          <p:attrName>style.visibility</p:attrName>
                                        </p:attrNameLst>
                                      </p:cBhvr>
                                      <p:to>
                                        <p:strVal val="visible"/>
                                      </p:to>
                                    </p:set>
                                    <p:animEffect transition="in" filter="fade">
                                      <p:cBhvr>
                                        <p:cTn id="19" dur="500"/>
                                        <p:tgtEl>
                                          <p:spTgt spid="615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154">
                                            <p:txEl>
                                              <p:pRg st="5" end="5"/>
                                            </p:txEl>
                                          </p:spTgt>
                                        </p:tgtEl>
                                        <p:attrNameLst>
                                          <p:attrName>style.visibility</p:attrName>
                                        </p:attrNameLst>
                                      </p:cBhvr>
                                      <p:to>
                                        <p:strVal val="visible"/>
                                      </p:to>
                                    </p:set>
                                    <p:animEffect transition="in" filter="fade">
                                      <p:cBhvr>
                                        <p:cTn id="22" dur="500"/>
                                        <p:tgtEl>
                                          <p:spTgt spid="615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154">
                                            <p:txEl>
                                              <p:pRg st="6" end="6"/>
                                            </p:txEl>
                                          </p:spTgt>
                                        </p:tgtEl>
                                        <p:attrNameLst>
                                          <p:attrName>style.visibility</p:attrName>
                                        </p:attrNameLst>
                                      </p:cBhvr>
                                      <p:to>
                                        <p:strVal val="visible"/>
                                      </p:to>
                                    </p:set>
                                    <p:animEffect transition="in" filter="fade">
                                      <p:cBhvr>
                                        <p:cTn id="25" dur="500"/>
                                        <p:tgtEl>
                                          <p:spTgt spid="615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54">
                                            <p:txEl>
                                              <p:pRg st="7" end="7"/>
                                            </p:txEl>
                                          </p:spTgt>
                                        </p:tgtEl>
                                        <p:attrNameLst>
                                          <p:attrName>style.visibility</p:attrName>
                                        </p:attrNameLst>
                                      </p:cBhvr>
                                      <p:to>
                                        <p:strVal val="visible"/>
                                      </p:to>
                                    </p:set>
                                    <p:animEffect transition="in" filter="fade">
                                      <p:cBhvr>
                                        <p:cTn id="28" dur="500"/>
                                        <p:tgtEl>
                                          <p:spTgt spid="615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154">
                                            <p:txEl>
                                              <p:pRg st="8" end="8"/>
                                            </p:txEl>
                                          </p:spTgt>
                                        </p:tgtEl>
                                        <p:attrNameLst>
                                          <p:attrName>style.visibility</p:attrName>
                                        </p:attrNameLst>
                                      </p:cBhvr>
                                      <p:to>
                                        <p:strVal val="visible"/>
                                      </p:to>
                                    </p:set>
                                    <p:animEffect transition="in" filter="fade">
                                      <p:cBhvr>
                                        <p:cTn id="31" dur="500"/>
                                        <p:tgtEl>
                                          <p:spTgt spid="615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154">
                                            <p:txEl>
                                              <p:pRg st="9" end="9"/>
                                            </p:txEl>
                                          </p:spTgt>
                                        </p:tgtEl>
                                        <p:attrNameLst>
                                          <p:attrName>style.visibility</p:attrName>
                                        </p:attrNameLst>
                                      </p:cBhvr>
                                      <p:to>
                                        <p:strVal val="visible"/>
                                      </p:to>
                                    </p:set>
                                    <p:animEffect transition="in" filter="fade">
                                      <p:cBhvr>
                                        <p:cTn id="34" dur="500"/>
                                        <p:tgtEl>
                                          <p:spTgt spid="6154">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154">
                                            <p:txEl>
                                              <p:pRg st="10" end="10"/>
                                            </p:txEl>
                                          </p:spTgt>
                                        </p:tgtEl>
                                        <p:attrNameLst>
                                          <p:attrName>style.visibility</p:attrName>
                                        </p:attrNameLst>
                                      </p:cBhvr>
                                      <p:to>
                                        <p:strVal val="visible"/>
                                      </p:to>
                                    </p:set>
                                    <p:animEffect transition="in" filter="fade">
                                      <p:cBhvr>
                                        <p:cTn id="37" dur="500"/>
                                        <p:tgtEl>
                                          <p:spTgt spid="6154">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154">
                                            <p:txEl>
                                              <p:pRg st="11" end="11"/>
                                            </p:txEl>
                                          </p:spTgt>
                                        </p:tgtEl>
                                        <p:attrNameLst>
                                          <p:attrName>style.visibility</p:attrName>
                                        </p:attrNameLst>
                                      </p:cBhvr>
                                      <p:to>
                                        <p:strVal val="visible"/>
                                      </p:to>
                                    </p:set>
                                    <p:animEffect transition="in" filter="fade">
                                      <p:cBhvr>
                                        <p:cTn id="40" dur="500"/>
                                        <p:tgtEl>
                                          <p:spTgt spid="6154">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154">
                                            <p:txEl>
                                              <p:pRg st="12" end="12"/>
                                            </p:txEl>
                                          </p:spTgt>
                                        </p:tgtEl>
                                        <p:attrNameLst>
                                          <p:attrName>style.visibility</p:attrName>
                                        </p:attrNameLst>
                                      </p:cBhvr>
                                      <p:to>
                                        <p:strVal val="visible"/>
                                      </p:to>
                                    </p:set>
                                    <p:animEffect transition="in" filter="fade">
                                      <p:cBhvr>
                                        <p:cTn id="43" dur="500"/>
                                        <p:tgtEl>
                                          <p:spTgt spid="615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a:extLst>
              <a:ext uri="{FF2B5EF4-FFF2-40B4-BE49-F238E27FC236}">
                <a16:creationId xmlns:a16="http://schemas.microsoft.com/office/drawing/2014/main" id="{C6A0EDA1-B74D-D283-AC51-D90039512178}"/>
              </a:ext>
            </a:extLst>
          </p:cNvPr>
          <p:cNvSpPr txBox="1">
            <a:spLocks noChangeArrowheads="1"/>
          </p:cNvSpPr>
          <p:nvPr/>
        </p:nvSpPr>
        <p:spPr bwMode="auto">
          <a:xfrm>
            <a:off x="1600200" y="1552575"/>
            <a:ext cx="75438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en-US" altLang="en-US" sz="4000" b="1" i="1" dirty="0">
                <a:solidFill>
                  <a:schemeClr val="bg2">
                    <a:lumMod val="50000"/>
                  </a:schemeClr>
                </a:solidFill>
              </a:rPr>
              <a:t>“Anger is only one letter short of danger.”</a:t>
            </a:r>
          </a:p>
          <a:p>
            <a:pPr algn="ctr" eaLnBrk="1" hangingPunct="1">
              <a:spcBef>
                <a:spcPct val="50000"/>
              </a:spcBef>
              <a:defRPr/>
            </a:pPr>
            <a:r>
              <a:rPr lang="en-US" altLang="en-US" sz="4800" b="1" dirty="0">
                <a:solidFill>
                  <a:schemeClr val="bg2">
                    <a:lumMod val="50000"/>
                  </a:schemeClr>
                </a:solidFill>
              </a:rPr>
              <a:t>-Anonymous</a:t>
            </a:r>
          </a:p>
        </p:txBody>
      </p:sp>
      <p:sp>
        <p:nvSpPr>
          <p:cNvPr id="9" name="TextBox 8">
            <a:extLst>
              <a:ext uri="{FF2B5EF4-FFF2-40B4-BE49-F238E27FC236}">
                <a16:creationId xmlns:a16="http://schemas.microsoft.com/office/drawing/2014/main" id="{3C06D12F-8B04-6D68-678D-0E58E86AAEA8}"/>
              </a:ext>
            </a:extLst>
          </p:cNvPr>
          <p:cNvSpPr txBox="1"/>
          <p:nvPr/>
        </p:nvSpPr>
        <p:spPr>
          <a:xfrm>
            <a:off x="7086600" y="0"/>
            <a:ext cx="2057400" cy="461963"/>
          </a:xfrm>
          <a:prstGeom prst="rect">
            <a:avLst/>
          </a:prstGeom>
          <a:noFill/>
        </p:spPr>
        <p:txBody>
          <a:bodyPr>
            <a:spAutoFit/>
          </a:bodyPr>
          <a:lstStyle/>
          <a:p>
            <a:pPr algn="ctr" eaLnBrk="1" hangingPunct="1">
              <a:defRPr/>
            </a:pPr>
            <a:r>
              <a:rPr lang="en-US" b="1" dirty="0">
                <a:solidFill>
                  <a:schemeClr val="bg1"/>
                </a:solidFill>
                <a:latin typeface="+mj-lt"/>
              </a:rPr>
              <a:t>Composure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8">
            <a:extLst>
              <a:ext uri="{FF2B5EF4-FFF2-40B4-BE49-F238E27FC236}">
                <a16:creationId xmlns:a16="http://schemas.microsoft.com/office/drawing/2014/main" id="{DEA88933-EE1F-0721-CB7D-DD4714191660}"/>
              </a:ext>
            </a:extLst>
          </p:cNvPr>
          <p:cNvSpPr txBox="1">
            <a:spLocks noChangeArrowheads="1"/>
          </p:cNvSpPr>
          <p:nvPr/>
        </p:nvSpPr>
        <p:spPr bwMode="auto">
          <a:xfrm>
            <a:off x="1364456" y="461963"/>
            <a:ext cx="7924800" cy="162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75000"/>
              </a:lnSpc>
              <a:spcBef>
                <a:spcPct val="50000"/>
              </a:spcBef>
              <a:defRPr/>
            </a:pPr>
            <a:r>
              <a:rPr lang="en-US" altLang="en-US" sz="6600" b="1" dirty="0">
                <a:solidFill>
                  <a:schemeClr val="bg2">
                    <a:lumMod val="50000"/>
                  </a:schemeClr>
                </a:solidFill>
              </a:rPr>
              <a:t>MARTIN LUTHER          KING, JR.</a:t>
            </a:r>
          </a:p>
        </p:txBody>
      </p:sp>
      <p:pic>
        <p:nvPicPr>
          <p:cNvPr id="4119" name="Picture 23" descr="E:\King1.tiff">
            <a:extLst>
              <a:ext uri="{FF2B5EF4-FFF2-40B4-BE49-F238E27FC236}">
                <a16:creationId xmlns:a16="http://schemas.microsoft.com/office/drawing/2014/main" id="{EFCB6E70-2806-3E51-0865-B1EEC380B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34" t="8031" r="17534" b="10501"/>
          <a:stretch>
            <a:fillRect/>
          </a:stretch>
        </p:blipFill>
        <p:spPr bwMode="auto">
          <a:xfrm>
            <a:off x="3886200" y="2114551"/>
            <a:ext cx="2376487" cy="3422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91B02670-49A7-0457-CC2C-4EB613674F6C}"/>
              </a:ext>
            </a:extLst>
          </p:cNvPr>
          <p:cNvSpPr txBox="1"/>
          <p:nvPr/>
        </p:nvSpPr>
        <p:spPr>
          <a:xfrm>
            <a:off x="7086600" y="0"/>
            <a:ext cx="2057400" cy="461963"/>
          </a:xfrm>
          <a:prstGeom prst="rect">
            <a:avLst/>
          </a:prstGeom>
          <a:noFill/>
        </p:spPr>
        <p:txBody>
          <a:bodyPr>
            <a:spAutoFit/>
          </a:bodyPr>
          <a:lstStyle/>
          <a:p>
            <a:pPr algn="ctr" eaLnBrk="1" hangingPunct="1">
              <a:defRPr/>
            </a:pPr>
            <a:r>
              <a:rPr lang="en-US" b="1" dirty="0">
                <a:solidFill>
                  <a:schemeClr val="bg1"/>
                </a:solidFill>
                <a:latin typeface="+mj-lt"/>
              </a:rPr>
              <a:t>Composure</a:t>
            </a:r>
          </a:p>
        </p:txBody>
      </p:sp>
      <p:sp>
        <p:nvSpPr>
          <p:cNvPr id="2" name="TextBox 1">
            <a:extLst>
              <a:ext uri="{FF2B5EF4-FFF2-40B4-BE49-F238E27FC236}">
                <a16:creationId xmlns:a16="http://schemas.microsoft.com/office/drawing/2014/main" id="{E54CC84B-9E94-CF36-9DF8-3EB0DF77EAB7}"/>
              </a:ext>
            </a:extLst>
          </p:cNvPr>
          <p:cNvSpPr txBox="1"/>
          <p:nvPr/>
        </p:nvSpPr>
        <p:spPr>
          <a:xfrm>
            <a:off x="1600200" y="5657671"/>
            <a:ext cx="7543800" cy="1200329"/>
          </a:xfrm>
          <a:prstGeom prst="rect">
            <a:avLst/>
          </a:prstGeom>
          <a:noFill/>
        </p:spPr>
        <p:txBody>
          <a:bodyPr wrap="square" rtlCol="0">
            <a:spAutoFit/>
          </a:bodyPr>
          <a:lstStyle/>
          <a:p>
            <a:pPr algn="ctr"/>
            <a:r>
              <a:rPr lang="en-US" dirty="0"/>
              <a:t>“You must be willing to suffer the anger of the opponent, yet not return anger. You must not become bitter. No matter how emotional your opponents are, you must be calm.”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19"/>
                                        </p:tgtEl>
                                        <p:attrNameLst>
                                          <p:attrName>style.visibility</p:attrName>
                                        </p:attrNameLst>
                                      </p:cBhvr>
                                      <p:to>
                                        <p:strVal val="visible"/>
                                      </p:to>
                                    </p:set>
                                    <p:animEffect transition="in" filter="fade">
                                      <p:cBhvr>
                                        <p:cTn id="12" dur="500"/>
                                        <p:tgtEl>
                                          <p:spTgt spid="4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8">
            <a:extLst>
              <a:ext uri="{FF2B5EF4-FFF2-40B4-BE49-F238E27FC236}">
                <a16:creationId xmlns:a16="http://schemas.microsoft.com/office/drawing/2014/main" id="{DEA88933-EE1F-0721-CB7D-DD4714191660}"/>
              </a:ext>
            </a:extLst>
          </p:cNvPr>
          <p:cNvSpPr txBox="1">
            <a:spLocks noChangeArrowheads="1"/>
          </p:cNvSpPr>
          <p:nvPr/>
        </p:nvSpPr>
        <p:spPr bwMode="auto">
          <a:xfrm>
            <a:off x="1364456" y="461963"/>
            <a:ext cx="7924800" cy="86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75000"/>
              </a:lnSpc>
              <a:spcBef>
                <a:spcPct val="50000"/>
              </a:spcBef>
              <a:defRPr/>
            </a:pPr>
            <a:r>
              <a:rPr lang="en-US" altLang="en-US" sz="6600" b="1" dirty="0">
                <a:solidFill>
                  <a:schemeClr val="bg2">
                    <a:lumMod val="50000"/>
                  </a:schemeClr>
                </a:solidFill>
              </a:rPr>
              <a:t>Jackie Robinson</a:t>
            </a:r>
          </a:p>
        </p:txBody>
      </p:sp>
      <p:sp>
        <p:nvSpPr>
          <p:cNvPr id="10" name="TextBox 9">
            <a:extLst>
              <a:ext uri="{FF2B5EF4-FFF2-40B4-BE49-F238E27FC236}">
                <a16:creationId xmlns:a16="http://schemas.microsoft.com/office/drawing/2014/main" id="{91B02670-49A7-0457-CC2C-4EB613674F6C}"/>
              </a:ext>
            </a:extLst>
          </p:cNvPr>
          <p:cNvSpPr txBox="1"/>
          <p:nvPr/>
        </p:nvSpPr>
        <p:spPr>
          <a:xfrm>
            <a:off x="7086600" y="0"/>
            <a:ext cx="2057400" cy="461963"/>
          </a:xfrm>
          <a:prstGeom prst="rect">
            <a:avLst/>
          </a:prstGeom>
          <a:noFill/>
        </p:spPr>
        <p:txBody>
          <a:bodyPr>
            <a:spAutoFit/>
          </a:bodyPr>
          <a:lstStyle/>
          <a:p>
            <a:pPr algn="ctr" eaLnBrk="1" hangingPunct="1">
              <a:defRPr/>
            </a:pPr>
            <a:r>
              <a:rPr lang="en-US" b="1" dirty="0">
                <a:solidFill>
                  <a:schemeClr val="bg1"/>
                </a:solidFill>
                <a:latin typeface="+mj-lt"/>
              </a:rPr>
              <a:t>Composure</a:t>
            </a:r>
          </a:p>
        </p:txBody>
      </p:sp>
      <p:sp>
        <p:nvSpPr>
          <p:cNvPr id="2" name="TextBox 1">
            <a:extLst>
              <a:ext uri="{FF2B5EF4-FFF2-40B4-BE49-F238E27FC236}">
                <a16:creationId xmlns:a16="http://schemas.microsoft.com/office/drawing/2014/main" id="{E54CC84B-9E94-CF36-9DF8-3EB0DF77EAB7}"/>
              </a:ext>
            </a:extLst>
          </p:cNvPr>
          <p:cNvSpPr txBox="1"/>
          <p:nvPr/>
        </p:nvSpPr>
        <p:spPr>
          <a:xfrm>
            <a:off x="1981200" y="5022945"/>
            <a:ext cx="6629400" cy="1569660"/>
          </a:xfrm>
          <a:prstGeom prst="rect">
            <a:avLst/>
          </a:prstGeom>
          <a:noFill/>
        </p:spPr>
        <p:txBody>
          <a:bodyPr wrap="square" rtlCol="0">
            <a:spAutoFit/>
          </a:bodyPr>
          <a:lstStyle/>
          <a:p>
            <a:pPr algn="ctr"/>
            <a:r>
              <a:rPr lang="en-US" dirty="0"/>
              <a:t>“</a:t>
            </a:r>
            <a:r>
              <a:rPr lang="en-US" sz="1800" b="1" i="0" u="none" strike="noStrike" baseline="0" dirty="0">
                <a:latin typeface="Roboto" panose="02000000000000000000" pitchFamily="2" charset="0"/>
              </a:rPr>
              <a:t>There is no doubt that the most important African American in our history was Martin Luther King, Jr. Similarly, there is no doubt that the second most important, and not second by much, was Jackie Robinson.” </a:t>
            </a:r>
          </a:p>
          <a:p>
            <a:pPr algn="l"/>
            <a:r>
              <a:rPr lang="en-US" sz="1800" b="1" i="0" u="none" strike="noStrike" baseline="0" dirty="0">
                <a:latin typeface="Roboto" panose="02000000000000000000" pitchFamily="2" charset="0"/>
              </a:rPr>
              <a:t> </a:t>
            </a:r>
            <a:endParaRPr lang="en-US" dirty="0"/>
          </a:p>
        </p:txBody>
      </p:sp>
      <p:pic>
        <p:nvPicPr>
          <p:cNvPr id="4" name="Picture 3" descr="A person holding a baseball bat&#10;&#10;Description automatically generated">
            <a:extLst>
              <a:ext uri="{FF2B5EF4-FFF2-40B4-BE49-F238E27FC236}">
                <a16:creationId xmlns:a16="http://schemas.microsoft.com/office/drawing/2014/main" id="{FE122215-425F-45D2-B2B7-632A1B97D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234" y="1323994"/>
            <a:ext cx="2743243" cy="3515924"/>
          </a:xfrm>
          <a:prstGeom prst="rect">
            <a:avLst/>
          </a:prstGeom>
        </p:spPr>
      </p:pic>
    </p:spTree>
    <p:extLst>
      <p:ext uri="{BB962C8B-B14F-4D97-AF65-F5344CB8AC3E}">
        <p14:creationId xmlns:p14="http://schemas.microsoft.com/office/powerpoint/2010/main" val="2916854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a:extLst>
              <a:ext uri="{FF2B5EF4-FFF2-40B4-BE49-F238E27FC236}">
                <a16:creationId xmlns:a16="http://schemas.microsoft.com/office/drawing/2014/main" id="{1FFE9A01-EABD-EADA-AA9D-FFC80EE6A275}"/>
              </a:ext>
            </a:extLst>
          </p:cNvPr>
          <p:cNvSpPr txBox="1">
            <a:spLocks noChangeArrowheads="1"/>
          </p:cNvSpPr>
          <p:nvPr/>
        </p:nvSpPr>
        <p:spPr bwMode="auto">
          <a:xfrm>
            <a:off x="1600200" y="2057400"/>
            <a:ext cx="7543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endParaRPr lang="en-US" altLang="en-US" sz="4800" b="1"/>
          </a:p>
        </p:txBody>
      </p:sp>
      <p:sp>
        <p:nvSpPr>
          <p:cNvPr id="5128" name="Text Box 8">
            <a:extLst>
              <a:ext uri="{FF2B5EF4-FFF2-40B4-BE49-F238E27FC236}">
                <a16:creationId xmlns:a16="http://schemas.microsoft.com/office/drawing/2014/main" id="{D926BB19-F4C7-0FDC-7213-B34A9EF65C55}"/>
              </a:ext>
            </a:extLst>
          </p:cNvPr>
          <p:cNvSpPr txBox="1">
            <a:spLocks noChangeArrowheads="1"/>
          </p:cNvSpPr>
          <p:nvPr/>
        </p:nvSpPr>
        <p:spPr bwMode="auto">
          <a:xfrm>
            <a:off x="1676400" y="457200"/>
            <a:ext cx="7467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75000"/>
              </a:lnSpc>
              <a:spcBef>
                <a:spcPct val="50000"/>
              </a:spcBef>
              <a:defRPr/>
            </a:pPr>
            <a:r>
              <a:rPr lang="en-US" altLang="en-US" sz="4400" b="1" dirty="0">
                <a:solidFill>
                  <a:schemeClr val="bg2">
                    <a:lumMod val="50000"/>
                  </a:schemeClr>
                </a:solidFill>
              </a:rPr>
              <a:t>M</a:t>
            </a:r>
            <a:r>
              <a:rPr lang="en-US" altLang="en-US" sz="4000" b="1" dirty="0">
                <a:solidFill>
                  <a:schemeClr val="bg2">
                    <a:lumMod val="50000"/>
                  </a:schemeClr>
                </a:solidFill>
              </a:rPr>
              <a:t>ARTIN </a:t>
            </a:r>
            <a:r>
              <a:rPr lang="en-US" altLang="en-US" sz="4400" b="1" dirty="0">
                <a:solidFill>
                  <a:schemeClr val="bg2">
                    <a:lumMod val="50000"/>
                  </a:schemeClr>
                </a:solidFill>
              </a:rPr>
              <a:t>L</a:t>
            </a:r>
            <a:r>
              <a:rPr lang="en-US" altLang="en-US" sz="4000" b="1" dirty="0">
                <a:solidFill>
                  <a:schemeClr val="bg2">
                    <a:lumMod val="50000"/>
                  </a:schemeClr>
                </a:solidFill>
              </a:rPr>
              <a:t>UTHER </a:t>
            </a:r>
            <a:r>
              <a:rPr lang="en-US" altLang="en-US" sz="4400" b="1" dirty="0">
                <a:solidFill>
                  <a:schemeClr val="bg2">
                    <a:lumMod val="50000"/>
                  </a:schemeClr>
                </a:solidFill>
              </a:rPr>
              <a:t>K</a:t>
            </a:r>
            <a:r>
              <a:rPr lang="en-US" altLang="en-US" sz="4000" b="1" dirty="0">
                <a:solidFill>
                  <a:schemeClr val="bg2">
                    <a:lumMod val="50000"/>
                  </a:schemeClr>
                </a:solidFill>
              </a:rPr>
              <a:t>ING, </a:t>
            </a:r>
            <a:r>
              <a:rPr lang="en-US" altLang="en-US" sz="4400" b="1" dirty="0">
                <a:solidFill>
                  <a:schemeClr val="bg2">
                    <a:lumMod val="50000"/>
                  </a:schemeClr>
                </a:solidFill>
              </a:rPr>
              <a:t>J</a:t>
            </a:r>
            <a:r>
              <a:rPr lang="en-US" altLang="en-US" sz="4000" b="1" dirty="0">
                <a:solidFill>
                  <a:schemeClr val="bg2">
                    <a:lumMod val="50000"/>
                  </a:schemeClr>
                </a:solidFill>
              </a:rPr>
              <a:t>R.</a:t>
            </a:r>
          </a:p>
        </p:txBody>
      </p:sp>
      <p:sp>
        <p:nvSpPr>
          <p:cNvPr id="5131" name="Text Box 11">
            <a:extLst>
              <a:ext uri="{FF2B5EF4-FFF2-40B4-BE49-F238E27FC236}">
                <a16:creationId xmlns:a16="http://schemas.microsoft.com/office/drawing/2014/main" id="{F73937FE-123D-D5FD-CE54-FCD6C8277DD8}"/>
              </a:ext>
            </a:extLst>
          </p:cNvPr>
          <p:cNvSpPr txBox="1">
            <a:spLocks noChangeArrowheads="1"/>
          </p:cNvSpPr>
          <p:nvPr/>
        </p:nvSpPr>
        <p:spPr bwMode="auto">
          <a:xfrm>
            <a:off x="1965325" y="1095375"/>
            <a:ext cx="71628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chemeClr val="bg2">
                  <a:lumMod val="50000"/>
                </a:schemeClr>
              </a:buClr>
              <a:defRPr/>
            </a:pPr>
            <a:r>
              <a:rPr lang="en-US" altLang="en-US" dirty="0">
                <a:solidFill>
                  <a:schemeClr val="tx1">
                    <a:lumMod val="75000"/>
                    <a:lumOff val="25000"/>
                  </a:schemeClr>
                </a:solidFill>
                <a:latin typeface="Candara" panose="020E0502030303020204" pitchFamily="34" charset="0"/>
              </a:rPr>
              <a:t>Martin Luther King Jr. was the voice of the Civil Rights Movement.</a:t>
            </a:r>
          </a:p>
          <a:p>
            <a:pPr eaLnBrk="1" hangingPunct="1">
              <a:spcBef>
                <a:spcPct val="50000"/>
              </a:spcBef>
              <a:buClr>
                <a:schemeClr val="bg2">
                  <a:lumMod val="50000"/>
                </a:schemeClr>
              </a:buClr>
              <a:defRPr/>
            </a:pPr>
            <a:r>
              <a:rPr lang="en-US" altLang="en-US" dirty="0">
                <a:solidFill>
                  <a:schemeClr val="tx1">
                    <a:lumMod val="75000"/>
                    <a:lumOff val="25000"/>
                  </a:schemeClr>
                </a:solidFill>
                <a:latin typeface="Candara" panose="020E0502030303020204" pitchFamily="34" charset="0"/>
              </a:rPr>
              <a:t>As a young boy, he learned from his father’s ability to confront racism with dignity and self-control.</a:t>
            </a:r>
          </a:p>
          <a:p>
            <a:pPr eaLnBrk="1" hangingPunct="1">
              <a:spcBef>
                <a:spcPct val="50000"/>
              </a:spcBef>
              <a:buClr>
                <a:schemeClr val="bg2">
                  <a:lumMod val="50000"/>
                </a:schemeClr>
              </a:buClr>
              <a:defRPr/>
            </a:pPr>
            <a:r>
              <a:rPr lang="en-US" altLang="en-US" dirty="0">
                <a:solidFill>
                  <a:schemeClr val="tx1">
                    <a:lumMod val="75000"/>
                    <a:lumOff val="25000"/>
                  </a:schemeClr>
                </a:solidFill>
                <a:latin typeface="Candara" panose="020E0502030303020204" pitchFamily="34" charset="0"/>
              </a:rPr>
              <a:t>Martin Luther King, Jr. was ordained a minister at the age of 18 and graduated from Morehouse College at 19.</a:t>
            </a:r>
          </a:p>
          <a:p>
            <a:pPr eaLnBrk="1" hangingPunct="1">
              <a:spcBef>
                <a:spcPct val="50000"/>
              </a:spcBef>
              <a:buClr>
                <a:schemeClr val="bg2">
                  <a:lumMod val="50000"/>
                </a:schemeClr>
              </a:buClr>
              <a:defRPr/>
            </a:pPr>
            <a:r>
              <a:rPr lang="en-US" altLang="en-US" dirty="0">
                <a:solidFill>
                  <a:schemeClr val="tx1">
                    <a:lumMod val="75000"/>
                    <a:lumOff val="25000"/>
                  </a:schemeClr>
                </a:solidFill>
                <a:latin typeface="Candara" panose="020E0502030303020204" pitchFamily="34" charset="0"/>
              </a:rPr>
              <a:t>He led the historic bus boycott in response to Rosa Parks being asked to give up her seat to a white person.</a:t>
            </a:r>
          </a:p>
          <a:p>
            <a:pPr eaLnBrk="1" hangingPunct="1">
              <a:spcBef>
                <a:spcPct val="50000"/>
              </a:spcBef>
              <a:buClr>
                <a:schemeClr val="bg2">
                  <a:lumMod val="50000"/>
                </a:schemeClr>
              </a:buClr>
              <a:defRPr/>
            </a:pPr>
            <a:r>
              <a:rPr lang="en-US" altLang="en-US" dirty="0">
                <a:solidFill>
                  <a:schemeClr val="tx1">
                    <a:lumMod val="75000"/>
                    <a:lumOff val="25000"/>
                  </a:schemeClr>
                </a:solidFill>
                <a:latin typeface="Candara" panose="020E0502030303020204" pitchFamily="34" charset="0"/>
              </a:rPr>
              <a:t>In August of 1963, overlooking the National          Mall in D.C., King gave his famous “I Have A Dream” speech.</a:t>
            </a:r>
          </a:p>
        </p:txBody>
      </p:sp>
      <p:pic>
        <p:nvPicPr>
          <p:cNvPr id="5145" name="Picture 25" descr="King1">
            <a:extLst>
              <a:ext uri="{FF2B5EF4-FFF2-40B4-BE49-F238E27FC236}">
                <a16:creationId xmlns:a16="http://schemas.microsoft.com/office/drawing/2014/main" id="{487F7BB3-E212-03A5-B124-BD52897C3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34" t="8031" r="17534" b="10501"/>
          <a:stretch>
            <a:fillRect/>
          </a:stretch>
        </p:blipFill>
        <p:spPr bwMode="auto">
          <a:xfrm>
            <a:off x="8091488" y="5410200"/>
            <a:ext cx="900112"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982EC192-B2DB-9F5E-B379-3B21E6AE0DBF}"/>
              </a:ext>
            </a:extLst>
          </p:cNvPr>
          <p:cNvSpPr txBox="1"/>
          <p:nvPr/>
        </p:nvSpPr>
        <p:spPr>
          <a:xfrm>
            <a:off x="7086600" y="0"/>
            <a:ext cx="2057400" cy="461963"/>
          </a:xfrm>
          <a:prstGeom prst="rect">
            <a:avLst/>
          </a:prstGeom>
          <a:noFill/>
        </p:spPr>
        <p:txBody>
          <a:bodyPr>
            <a:spAutoFit/>
          </a:bodyPr>
          <a:lstStyle/>
          <a:p>
            <a:pPr algn="ctr" eaLnBrk="1" hangingPunct="1">
              <a:defRPr/>
            </a:pPr>
            <a:r>
              <a:rPr lang="en-US" b="1" dirty="0">
                <a:solidFill>
                  <a:schemeClr val="bg1"/>
                </a:solidFill>
                <a:latin typeface="+mj-lt"/>
              </a:rPr>
              <a:t>Composure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145"/>
                                        </p:tgtEl>
                                        <p:attrNameLst>
                                          <p:attrName>style.visibility</p:attrName>
                                        </p:attrNameLst>
                                      </p:cBhvr>
                                      <p:to>
                                        <p:strVal val="visible"/>
                                      </p:to>
                                    </p:set>
                                    <p:animEffect transition="in" filter="fade">
                                      <p:cBhvr>
                                        <p:cTn id="11" dur="500"/>
                                        <p:tgtEl>
                                          <p:spTgt spid="51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5127"/>
                                        </p:tgtEl>
                                        <p:attrNameLst>
                                          <p:attrName>style.visibility</p:attrName>
                                        </p:attrNameLst>
                                      </p:cBhvr>
                                      <p:to>
                                        <p:strVal val="visible"/>
                                      </p:to>
                                    </p:set>
                                    <p:animEffect transition="in" filter="fade">
                                      <p:cBhvr>
                                        <p:cTn id="16" dur="500"/>
                                        <p:tgtEl>
                                          <p:spTgt spid="51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131">
                                            <p:txEl>
                                              <p:pRg st="0" end="0"/>
                                            </p:txEl>
                                          </p:spTgt>
                                        </p:tgtEl>
                                        <p:attrNameLst>
                                          <p:attrName>style.visibility</p:attrName>
                                        </p:attrNameLst>
                                      </p:cBhvr>
                                      <p:to>
                                        <p:strVal val="visible"/>
                                      </p:to>
                                    </p:set>
                                    <p:animEffect transition="in" filter="fade">
                                      <p:cBhvr>
                                        <p:cTn id="21" dur="500"/>
                                        <p:tgtEl>
                                          <p:spTgt spid="513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5131">
                                            <p:txEl>
                                              <p:pRg st="1" end="1"/>
                                            </p:txEl>
                                          </p:spTgt>
                                        </p:tgtEl>
                                        <p:attrNameLst>
                                          <p:attrName>style.visibility</p:attrName>
                                        </p:attrNameLst>
                                      </p:cBhvr>
                                      <p:to>
                                        <p:strVal val="visible"/>
                                      </p:to>
                                    </p:set>
                                    <p:animEffect transition="in" filter="fade">
                                      <p:cBhvr>
                                        <p:cTn id="26" dur="500"/>
                                        <p:tgtEl>
                                          <p:spTgt spid="513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5131">
                                            <p:txEl>
                                              <p:pRg st="2" end="2"/>
                                            </p:txEl>
                                          </p:spTgt>
                                        </p:tgtEl>
                                        <p:attrNameLst>
                                          <p:attrName>style.visibility</p:attrName>
                                        </p:attrNameLst>
                                      </p:cBhvr>
                                      <p:to>
                                        <p:strVal val="visible"/>
                                      </p:to>
                                    </p:set>
                                    <p:animEffect transition="in" filter="fade">
                                      <p:cBhvr>
                                        <p:cTn id="31" dur="500"/>
                                        <p:tgtEl>
                                          <p:spTgt spid="5131">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5131">
                                            <p:txEl>
                                              <p:pRg st="3" end="3"/>
                                            </p:txEl>
                                          </p:spTgt>
                                        </p:tgtEl>
                                        <p:attrNameLst>
                                          <p:attrName>style.visibility</p:attrName>
                                        </p:attrNameLst>
                                      </p:cBhvr>
                                      <p:to>
                                        <p:strVal val="visible"/>
                                      </p:to>
                                    </p:set>
                                    <p:animEffect transition="in" filter="fade">
                                      <p:cBhvr>
                                        <p:cTn id="36" dur="500"/>
                                        <p:tgtEl>
                                          <p:spTgt spid="5131">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5131">
                                            <p:txEl>
                                              <p:pRg st="4" end="4"/>
                                            </p:txEl>
                                          </p:spTgt>
                                        </p:tgtEl>
                                        <p:attrNameLst>
                                          <p:attrName>style.visibility</p:attrName>
                                        </p:attrNameLst>
                                      </p:cBhvr>
                                      <p:to>
                                        <p:strVal val="visible"/>
                                      </p:to>
                                    </p:set>
                                    <p:animEffect transition="in" filter="fade">
                                      <p:cBhvr>
                                        <p:cTn id="41" dur="500"/>
                                        <p:tgtEl>
                                          <p:spTgt spid="5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P spid="5128" grpId="0" autoUpdateAnimBg="0"/>
      <p:bldP spid="51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8">
            <a:extLst>
              <a:ext uri="{FF2B5EF4-FFF2-40B4-BE49-F238E27FC236}">
                <a16:creationId xmlns:a16="http://schemas.microsoft.com/office/drawing/2014/main" id="{D926BB19-F4C7-0FDC-7213-B34A9EF65C55}"/>
              </a:ext>
            </a:extLst>
          </p:cNvPr>
          <p:cNvSpPr txBox="1">
            <a:spLocks noChangeArrowheads="1"/>
          </p:cNvSpPr>
          <p:nvPr/>
        </p:nvSpPr>
        <p:spPr bwMode="auto">
          <a:xfrm>
            <a:off x="1676400" y="457200"/>
            <a:ext cx="7467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75000"/>
              </a:lnSpc>
              <a:spcBef>
                <a:spcPct val="50000"/>
              </a:spcBef>
              <a:defRPr/>
            </a:pPr>
            <a:r>
              <a:rPr lang="en-US" altLang="en-US" sz="4400" b="1" dirty="0">
                <a:solidFill>
                  <a:schemeClr val="bg2">
                    <a:lumMod val="50000"/>
                  </a:schemeClr>
                </a:solidFill>
              </a:rPr>
              <a:t>M</a:t>
            </a:r>
            <a:r>
              <a:rPr lang="en-US" altLang="en-US" sz="4000" b="1" dirty="0">
                <a:solidFill>
                  <a:schemeClr val="bg2">
                    <a:lumMod val="50000"/>
                  </a:schemeClr>
                </a:solidFill>
              </a:rPr>
              <a:t>ARTIN </a:t>
            </a:r>
            <a:r>
              <a:rPr lang="en-US" altLang="en-US" sz="4400" b="1" dirty="0">
                <a:solidFill>
                  <a:schemeClr val="bg2">
                    <a:lumMod val="50000"/>
                  </a:schemeClr>
                </a:solidFill>
              </a:rPr>
              <a:t>L</a:t>
            </a:r>
            <a:r>
              <a:rPr lang="en-US" altLang="en-US" sz="4000" b="1" dirty="0">
                <a:solidFill>
                  <a:schemeClr val="bg2">
                    <a:lumMod val="50000"/>
                  </a:schemeClr>
                </a:solidFill>
              </a:rPr>
              <a:t>UTHER </a:t>
            </a:r>
            <a:r>
              <a:rPr lang="en-US" altLang="en-US" sz="4400" b="1" dirty="0">
                <a:solidFill>
                  <a:schemeClr val="bg2">
                    <a:lumMod val="50000"/>
                  </a:schemeClr>
                </a:solidFill>
              </a:rPr>
              <a:t>K</a:t>
            </a:r>
            <a:r>
              <a:rPr lang="en-US" altLang="en-US" sz="4000" b="1" dirty="0">
                <a:solidFill>
                  <a:schemeClr val="bg2">
                    <a:lumMod val="50000"/>
                  </a:schemeClr>
                </a:solidFill>
              </a:rPr>
              <a:t>ING, </a:t>
            </a:r>
            <a:r>
              <a:rPr lang="en-US" altLang="en-US" sz="4400" b="1" dirty="0">
                <a:solidFill>
                  <a:schemeClr val="bg2">
                    <a:lumMod val="50000"/>
                  </a:schemeClr>
                </a:solidFill>
              </a:rPr>
              <a:t>J</a:t>
            </a:r>
            <a:r>
              <a:rPr lang="en-US" altLang="en-US" sz="4000" b="1" dirty="0">
                <a:solidFill>
                  <a:schemeClr val="bg2">
                    <a:lumMod val="50000"/>
                  </a:schemeClr>
                </a:solidFill>
              </a:rPr>
              <a:t>R.</a:t>
            </a:r>
          </a:p>
        </p:txBody>
      </p:sp>
      <p:sp>
        <p:nvSpPr>
          <p:cNvPr id="5131" name="Text Box 11">
            <a:extLst>
              <a:ext uri="{FF2B5EF4-FFF2-40B4-BE49-F238E27FC236}">
                <a16:creationId xmlns:a16="http://schemas.microsoft.com/office/drawing/2014/main" id="{F73937FE-123D-D5FD-CE54-FCD6C8277DD8}"/>
              </a:ext>
            </a:extLst>
          </p:cNvPr>
          <p:cNvSpPr txBox="1">
            <a:spLocks noChangeArrowheads="1"/>
          </p:cNvSpPr>
          <p:nvPr/>
        </p:nvSpPr>
        <p:spPr bwMode="auto">
          <a:xfrm>
            <a:off x="1965325" y="1095375"/>
            <a:ext cx="7162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chemeClr val="bg2">
                  <a:lumMod val="50000"/>
                </a:schemeClr>
              </a:buClr>
              <a:defRPr/>
            </a:pPr>
            <a:r>
              <a:rPr lang="en-US" altLang="en-US" dirty="0">
                <a:solidFill>
                  <a:schemeClr val="tx1">
                    <a:lumMod val="75000"/>
                    <a:lumOff val="25000"/>
                  </a:schemeClr>
                </a:solidFill>
                <a:latin typeface="Candara" panose="020E0502030303020204" pitchFamily="34" charset="0"/>
              </a:rPr>
              <a:t>Jackie was a 4-sport athlete at UCLA. His least impressive sport was baseball.</a:t>
            </a:r>
          </a:p>
          <a:p>
            <a:pPr eaLnBrk="1" hangingPunct="1">
              <a:spcBef>
                <a:spcPct val="50000"/>
              </a:spcBef>
              <a:buClr>
                <a:schemeClr val="bg2">
                  <a:lumMod val="50000"/>
                </a:schemeClr>
              </a:buClr>
              <a:defRPr/>
            </a:pPr>
            <a:r>
              <a:rPr lang="en-US" altLang="en-US" dirty="0">
                <a:solidFill>
                  <a:schemeClr val="tx1">
                    <a:lumMod val="75000"/>
                    <a:lumOff val="25000"/>
                  </a:schemeClr>
                </a:solidFill>
                <a:latin typeface="Candara" panose="020E0502030303020204" pitchFamily="34" charset="0"/>
              </a:rPr>
              <a:t>Jackie served in the Army during WWII.</a:t>
            </a:r>
          </a:p>
          <a:p>
            <a:pPr eaLnBrk="1" hangingPunct="1">
              <a:spcBef>
                <a:spcPct val="50000"/>
              </a:spcBef>
              <a:buClr>
                <a:schemeClr val="bg2">
                  <a:lumMod val="50000"/>
                </a:schemeClr>
              </a:buClr>
              <a:defRPr/>
            </a:pPr>
            <a:r>
              <a:rPr lang="en-US" altLang="en-US" dirty="0">
                <a:solidFill>
                  <a:schemeClr val="tx1">
                    <a:lumMod val="75000"/>
                    <a:lumOff val="25000"/>
                  </a:schemeClr>
                </a:solidFill>
                <a:latin typeface="Candara" panose="020E0502030303020204" pitchFamily="34" charset="0"/>
              </a:rPr>
              <a:t>Jackie became the first black person to break the color barrier and play in Major League Baseball.</a:t>
            </a:r>
          </a:p>
          <a:p>
            <a:pPr eaLnBrk="1" hangingPunct="1">
              <a:spcBef>
                <a:spcPct val="50000"/>
              </a:spcBef>
              <a:buClr>
                <a:schemeClr val="bg2">
                  <a:lumMod val="50000"/>
                </a:schemeClr>
              </a:buClr>
              <a:defRPr/>
            </a:pPr>
            <a:r>
              <a:rPr lang="en-US" altLang="en-US" dirty="0">
                <a:solidFill>
                  <a:schemeClr val="tx1">
                    <a:lumMod val="75000"/>
                    <a:lumOff val="25000"/>
                  </a:schemeClr>
                </a:solidFill>
                <a:latin typeface="Candara" panose="020E0502030303020204" pitchFamily="34" charset="0"/>
              </a:rPr>
              <a:t>Jackie played for 10 years in the MLB – won 1 world series, was MVP once and was named to 6 All-Star teams. </a:t>
            </a:r>
          </a:p>
          <a:p>
            <a:pPr eaLnBrk="1" hangingPunct="1">
              <a:spcBef>
                <a:spcPct val="50000"/>
              </a:spcBef>
              <a:buClr>
                <a:schemeClr val="bg2">
                  <a:lumMod val="50000"/>
                </a:schemeClr>
              </a:buClr>
              <a:defRPr/>
            </a:pPr>
            <a:r>
              <a:rPr lang="en-US" altLang="en-US" dirty="0">
                <a:solidFill>
                  <a:schemeClr val="tx1">
                    <a:lumMod val="75000"/>
                    <a:lumOff val="25000"/>
                  </a:schemeClr>
                </a:solidFill>
                <a:latin typeface="Candara" panose="020E0502030303020204" pitchFamily="34" charset="0"/>
              </a:rPr>
              <a:t>They retired his number from all of baseball. The only time a player can wear #42 is on Jackie Robinson Day, when all players wear #42 to honor this man. </a:t>
            </a:r>
          </a:p>
        </p:txBody>
      </p:sp>
      <p:sp>
        <p:nvSpPr>
          <p:cNvPr id="12" name="TextBox 11">
            <a:extLst>
              <a:ext uri="{FF2B5EF4-FFF2-40B4-BE49-F238E27FC236}">
                <a16:creationId xmlns:a16="http://schemas.microsoft.com/office/drawing/2014/main" id="{982EC192-B2DB-9F5E-B379-3B21E6AE0DBF}"/>
              </a:ext>
            </a:extLst>
          </p:cNvPr>
          <p:cNvSpPr txBox="1"/>
          <p:nvPr/>
        </p:nvSpPr>
        <p:spPr>
          <a:xfrm>
            <a:off x="7086600" y="0"/>
            <a:ext cx="2057400" cy="461963"/>
          </a:xfrm>
          <a:prstGeom prst="rect">
            <a:avLst/>
          </a:prstGeom>
          <a:noFill/>
        </p:spPr>
        <p:txBody>
          <a:bodyPr>
            <a:spAutoFit/>
          </a:bodyPr>
          <a:lstStyle/>
          <a:p>
            <a:pPr algn="ctr" eaLnBrk="1" hangingPunct="1">
              <a:defRPr/>
            </a:pPr>
            <a:r>
              <a:rPr lang="en-US" b="1" dirty="0">
                <a:solidFill>
                  <a:schemeClr val="bg1"/>
                </a:solidFill>
                <a:latin typeface="+mj-lt"/>
              </a:rPr>
              <a:t>Composure</a:t>
            </a:r>
          </a:p>
        </p:txBody>
      </p:sp>
      <p:pic>
        <p:nvPicPr>
          <p:cNvPr id="3" name="Picture 2" descr="A person holding a baseball bat&#10;&#10;Description automatically generated">
            <a:extLst>
              <a:ext uri="{FF2B5EF4-FFF2-40B4-BE49-F238E27FC236}">
                <a16:creationId xmlns:a16="http://schemas.microsoft.com/office/drawing/2014/main" id="{B472D0F1-F2D9-EB10-C0D2-711091E04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5677816"/>
            <a:ext cx="898525" cy="1151609"/>
          </a:xfrm>
          <a:prstGeom prst="rect">
            <a:avLst/>
          </a:prstGeom>
        </p:spPr>
      </p:pic>
    </p:spTree>
    <p:extLst>
      <p:ext uri="{BB962C8B-B14F-4D97-AF65-F5344CB8AC3E}">
        <p14:creationId xmlns:p14="http://schemas.microsoft.com/office/powerpoint/2010/main" val="673930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31">
                                            <p:txEl>
                                              <p:pRg st="0" end="0"/>
                                            </p:txEl>
                                          </p:spTgt>
                                        </p:tgtEl>
                                        <p:attrNameLst>
                                          <p:attrName>style.visibility</p:attrName>
                                        </p:attrNameLst>
                                      </p:cBhvr>
                                      <p:to>
                                        <p:strVal val="visible"/>
                                      </p:to>
                                    </p:set>
                                    <p:animEffect transition="in" filter="fade">
                                      <p:cBhvr>
                                        <p:cTn id="12" dur="500"/>
                                        <p:tgtEl>
                                          <p:spTgt spid="5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31">
                                            <p:txEl>
                                              <p:pRg st="1" end="1"/>
                                            </p:txEl>
                                          </p:spTgt>
                                        </p:tgtEl>
                                        <p:attrNameLst>
                                          <p:attrName>style.visibility</p:attrName>
                                        </p:attrNameLst>
                                      </p:cBhvr>
                                      <p:to>
                                        <p:strVal val="visible"/>
                                      </p:to>
                                    </p:set>
                                    <p:animEffect transition="in" filter="fade">
                                      <p:cBhvr>
                                        <p:cTn id="17" dur="500"/>
                                        <p:tgtEl>
                                          <p:spTgt spid="5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31">
                                            <p:txEl>
                                              <p:pRg st="2" end="2"/>
                                            </p:txEl>
                                          </p:spTgt>
                                        </p:tgtEl>
                                        <p:attrNameLst>
                                          <p:attrName>style.visibility</p:attrName>
                                        </p:attrNameLst>
                                      </p:cBhvr>
                                      <p:to>
                                        <p:strVal val="visible"/>
                                      </p:to>
                                    </p:set>
                                    <p:animEffect transition="in" filter="fade">
                                      <p:cBhvr>
                                        <p:cTn id="22" dur="500"/>
                                        <p:tgtEl>
                                          <p:spTgt spid="51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31">
                                            <p:txEl>
                                              <p:pRg st="3" end="3"/>
                                            </p:txEl>
                                          </p:spTgt>
                                        </p:tgtEl>
                                        <p:attrNameLst>
                                          <p:attrName>style.visibility</p:attrName>
                                        </p:attrNameLst>
                                      </p:cBhvr>
                                      <p:to>
                                        <p:strVal val="visible"/>
                                      </p:to>
                                    </p:set>
                                    <p:animEffect transition="in" filter="fade">
                                      <p:cBhvr>
                                        <p:cTn id="27" dur="500"/>
                                        <p:tgtEl>
                                          <p:spTgt spid="51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31">
                                            <p:txEl>
                                              <p:pRg st="4" end="4"/>
                                            </p:txEl>
                                          </p:spTgt>
                                        </p:tgtEl>
                                        <p:attrNameLst>
                                          <p:attrName>style.visibility</p:attrName>
                                        </p:attrNameLst>
                                      </p:cBhvr>
                                      <p:to>
                                        <p:strVal val="visible"/>
                                      </p:to>
                                    </p:set>
                                    <p:animEffect transition="in" filter="fade">
                                      <p:cBhvr>
                                        <p:cTn id="32" dur="500"/>
                                        <p:tgtEl>
                                          <p:spTgt spid="5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utoUpdateAnimBg="0"/>
      <p:bldP spid="5131" grpId="0" build="p" autoUpdateAnimBg="0"/>
    </p:bldLst>
  </p:timing>
</p:sld>
</file>

<file path=ppt/theme/theme1.xml><?xml version="1.0" encoding="utf-8"?>
<a:theme xmlns:a="http://schemas.openxmlformats.org/drawingml/2006/main" name="CDL Theme">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DL Theme" id="{B1CF7FA2-5372-42E2-A129-C12E80564FCA}" vid="{CA580CDF-8F14-41F9-B210-819D1EDFCC3C}"/>
    </a:ext>
  </a:extLst>
</a:theme>
</file>

<file path=docProps/app.xml><?xml version="1.0" encoding="utf-8"?>
<Properties xmlns="http://schemas.openxmlformats.org/officeDocument/2006/extended-properties" xmlns:vt="http://schemas.openxmlformats.org/officeDocument/2006/docPropsVTypes">
  <Template>CDL Theme</Template>
  <TotalTime>527</TotalTime>
  <Words>440</Words>
  <Application>Microsoft Office PowerPoint</Application>
  <PresentationFormat>On-screen Show (4:3)</PresentationFormat>
  <Paragraphs>41</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Calibri</vt:lpstr>
      <vt:lpstr>Calibri Light</vt:lpstr>
      <vt:lpstr>Candara</vt:lpstr>
      <vt:lpstr>Century Gothic</vt:lpstr>
      <vt:lpstr>Roboto</vt:lpstr>
      <vt:lpstr>Times New Roman</vt:lpstr>
      <vt:lpstr>Wingdings</vt:lpstr>
      <vt:lpstr>Wingdings 3</vt:lpstr>
      <vt:lpstr>CDL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Springhouse Farm Court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User</dc:creator>
  <cp:lastModifiedBy>Joseph Hoedel</cp:lastModifiedBy>
  <cp:revision>81</cp:revision>
  <dcterms:created xsi:type="dcterms:W3CDTF">2005-01-18T01:46:54Z</dcterms:created>
  <dcterms:modified xsi:type="dcterms:W3CDTF">2023-09-26T14:27:42Z</dcterms:modified>
</cp:coreProperties>
</file>